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7" r:id="rId6"/>
    <p:sldId id="285" r:id="rId7"/>
    <p:sldId id="265" r:id="rId8"/>
    <p:sldId id="266" r:id="rId9"/>
    <p:sldId id="268" r:id="rId10"/>
    <p:sldId id="270" r:id="rId11"/>
    <p:sldId id="269" r:id="rId12"/>
    <p:sldId id="273" r:id="rId13"/>
    <p:sldId id="277" r:id="rId14"/>
    <p:sldId id="271" r:id="rId15"/>
    <p:sldId id="276" r:id="rId16"/>
    <p:sldId id="262" r:id="rId17"/>
    <p:sldId id="274" r:id="rId18"/>
    <p:sldId id="279" r:id="rId19"/>
    <p:sldId id="280" r:id="rId20"/>
    <p:sldId id="275" r:id="rId21"/>
    <p:sldId id="278" r:id="rId22"/>
    <p:sldId id="282" r:id="rId23"/>
    <p:sldId id="283" r:id="rId24"/>
    <p:sldId id="284" r:id="rId25"/>
    <p:sldId id="259" r:id="rId26"/>
    <p:sldId id="281"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7466A39-07AF-4D4D-BA91-40690022D3B8}" type="datetimeFigureOut">
              <a:rPr lang="de-DE" smtClean="0"/>
              <a:pPr/>
              <a:t>05.12.2016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20E412A-1EE9-456D-B938-5142E34EF408}" type="slidenum">
              <a:rPr lang="de-DE" smtClean="0"/>
              <a:pPr/>
              <a:t>‹Nr.›</a:t>
            </a:fld>
            <a:endParaRPr lang="de-DE"/>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7466A39-07AF-4D4D-BA91-40690022D3B8}" type="datetimeFigureOut">
              <a:rPr lang="de-DE" smtClean="0"/>
              <a:pPr/>
              <a:t>05.12.2016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20E412A-1EE9-456D-B938-5142E34EF408}" type="slidenum">
              <a:rPr lang="de-DE" smtClean="0"/>
              <a:pPr/>
              <a:t>‹Nr.›</a:t>
            </a:fld>
            <a:endParaRPr lang="de-DE"/>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7466A39-07AF-4D4D-BA91-40690022D3B8}" type="datetimeFigureOut">
              <a:rPr lang="de-DE" smtClean="0"/>
              <a:pPr/>
              <a:t>05.12.2016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20E412A-1EE9-456D-B938-5142E34EF408}" type="slidenum">
              <a:rPr lang="de-DE" smtClean="0"/>
              <a:pPr/>
              <a:t>‹Nr.›</a:t>
            </a:fld>
            <a:endParaRPr lang="de-DE"/>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7466A39-07AF-4D4D-BA91-40690022D3B8}" type="datetimeFigureOut">
              <a:rPr lang="de-DE" smtClean="0"/>
              <a:pPr/>
              <a:t>05.12.2016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20E412A-1EE9-456D-B938-5142E34EF408}" type="slidenum">
              <a:rPr lang="de-DE" smtClean="0"/>
              <a:pPr/>
              <a:t>‹Nr.›</a:t>
            </a:fld>
            <a:endParaRPr lang="de-DE"/>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47466A39-07AF-4D4D-BA91-40690022D3B8}" type="datetimeFigureOut">
              <a:rPr lang="de-DE" smtClean="0"/>
              <a:pPr/>
              <a:t>05.12.2016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20E412A-1EE9-456D-B938-5142E34EF408}" type="slidenum">
              <a:rPr lang="de-DE" smtClean="0"/>
              <a:pPr/>
              <a:t>‹Nr.›</a:t>
            </a:fld>
            <a:endParaRPr lang="de-DE"/>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7466A39-07AF-4D4D-BA91-40690022D3B8}" type="datetimeFigureOut">
              <a:rPr lang="de-DE" smtClean="0"/>
              <a:pPr/>
              <a:t>05.12.2016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20E412A-1EE9-456D-B938-5142E34EF408}" type="slidenum">
              <a:rPr lang="de-DE" smtClean="0"/>
              <a:pPr/>
              <a:t>‹Nr.›</a:t>
            </a:fld>
            <a:endParaRPr lang="de-DE"/>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7466A39-07AF-4D4D-BA91-40690022D3B8}" type="datetimeFigureOut">
              <a:rPr lang="de-DE" smtClean="0"/>
              <a:pPr/>
              <a:t>05.12.2016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20E412A-1EE9-456D-B938-5142E34EF408}" type="slidenum">
              <a:rPr lang="de-DE" smtClean="0"/>
              <a:pPr/>
              <a:t>‹Nr.›</a:t>
            </a:fld>
            <a:endParaRPr lang="de-DE"/>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7466A39-07AF-4D4D-BA91-40690022D3B8}" type="datetimeFigureOut">
              <a:rPr lang="de-DE" smtClean="0"/>
              <a:pPr/>
              <a:t>05.12.2016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20E412A-1EE9-456D-B938-5142E34EF408}" type="slidenum">
              <a:rPr lang="de-DE" smtClean="0"/>
              <a:pPr/>
              <a:t>‹Nr.›</a:t>
            </a:fld>
            <a:endParaRPr lang="de-DE"/>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7466A39-07AF-4D4D-BA91-40690022D3B8}" type="datetimeFigureOut">
              <a:rPr lang="de-DE" smtClean="0"/>
              <a:pPr/>
              <a:t>05.12.2016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20E412A-1EE9-456D-B938-5142E34EF408}" type="slidenum">
              <a:rPr lang="de-DE" smtClean="0"/>
              <a:pPr/>
              <a:t>‹Nr.›</a:t>
            </a:fld>
            <a:endParaRPr lang="de-DE"/>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7466A39-07AF-4D4D-BA91-40690022D3B8}" type="datetimeFigureOut">
              <a:rPr lang="de-DE" smtClean="0"/>
              <a:pPr/>
              <a:t>05.12.2016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20E412A-1EE9-456D-B938-5142E34EF408}" type="slidenum">
              <a:rPr lang="de-DE" smtClean="0"/>
              <a:pPr/>
              <a:t>‹Nr.›</a:t>
            </a:fld>
            <a:endParaRPr lang="de-DE"/>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7466A39-07AF-4D4D-BA91-40690022D3B8}" type="datetimeFigureOut">
              <a:rPr lang="de-DE" smtClean="0"/>
              <a:pPr/>
              <a:t>05.12.2016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20E412A-1EE9-456D-B938-5142E34EF408}" type="slidenum">
              <a:rPr lang="de-DE" smtClean="0"/>
              <a:pPr/>
              <a:t>‹Nr.›</a:t>
            </a:fld>
            <a:endParaRPr lang="de-DE"/>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66A39-07AF-4D4D-BA91-40690022D3B8}" type="datetimeFigureOut">
              <a:rPr lang="de-DE" smtClean="0"/>
              <a:pPr/>
              <a:t>05.12.2016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E412A-1EE9-456D-B938-5142E34EF408}"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bg1"/>
                </a:solidFill>
              </a:rPr>
              <a:t>Startseite     Schulabschluss    Berufs- u. Studienvorbereitung    Persönlichkeitsbildung</a:t>
            </a:r>
            <a:endParaRPr lang="de-DE" sz="1400" dirty="0">
              <a:solidFill>
                <a:schemeClr val="bg1"/>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uppieren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595706">
            <a:off x="3413125" y="-15875"/>
            <a:ext cx="244792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Schulabschluss    </a:t>
            </a:r>
            <a:r>
              <a:rPr lang="de-DE" sz="1400" dirty="0" smtClean="0">
                <a:solidFill>
                  <a:schemeClr val="bg1"/>
                </a:solidFill>
              </a:rPr>
              <a:t>Berufs- u. Studienvorbereitung    </a:t>
            </a:r>
            <a:r>
              <a:rPr lang="de-DE" sz="1400" dirty="0" smtClean="0">
                <a:solidFill>
                  <a:schemeClr val="tx2">
                    <a:lumMod val="40000"/>
                    <a:lumOff val="60000"/>
                  </a:schemeClr>
                </a:solidFill>
              </a:rPr>
              <a:t>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pic>
        <p:nvPicPr>
          <p:cNvPr id="23" name="Gruppieren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7304">
            <a:off x="3370057" y="2205038"/>
            <a:ext cx="2519362"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Gruppieren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9583">
            <a:off x="5341412" y="1037549"/>
            <a:ext cx="2528887"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Gruppieren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7304">
            <a:off x="1373611" y="985838"/>
            <a:ext cx="2519362"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feld 26"/>
          <p:cNvSpPr txBox="1">
            <a:spLocks noChangeArrowheads="1"/>
          </p:cNvSpPr>
          <p:nvPr/>
        </p:nvSpPr>
        <p:spPr bwMode="auto">
          <a:xfrm>
            <a:off x="3707904" y="836712"/>
            <a:ext cx="187220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Oberstes Ziel: bestmöglicher Schulabschluss</a:t>
            </a:r>
          </a:p>
        </p:txBody>
      </p:sp>
      <p:sp>
        <p:nvSpPr>
          <p:cNvPr id="32" name="Textfeld 30"/>
          <p:cNvSpPr txBox="1">
            <a:spLocks noChangeArrowheads="1"/>
          </p:cNvSpPr>
          <p:nvPr/>
        </p:nvSpPr>
        <p:spPr bwMode="auto">
          <a:xfrm>
            <a:off x="5508104" y="1852082"/>
            <a:ext cx="22145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Vorbereitung </a:t>
            </a:r>
            <a:r>
              <a:rPr lang="de-DE" altLang="de-DE" sz="1500" dirty="0" smtClean="0">
                <a:solidFill>
                  <a:schemeClr val="bg1"/>
                </a:solidFill>
                <a:latin typeface="Arial" panose="020B0604020202020204" pitchFamily="34" charset="0"/>
              </a:rPr>
              <a:t>auf             die </a:t>
            </a:r>
            <a:r>
              <a:rPr lang="de-DE" altLang="de-DE" sz="1500" dirty="0">
                <a:solidFill>
                  <a:schemeClr val="bg1"/>
                </a:solidFill>
                <a:latin typeface="Arial" panose="020B0604020202020204" pitchFamily="34" charset="0"/>
              </a:rPr>
              <a:t>Fachoberschule </a:t>
            </a:r>
            <a:r>
              <a:rPr lang="de-DE" altLang="de-DE" sz="1500" dirty="0" smtClean="0">
                <a:solidFill>
                  <a:schemeClr val="bg1"/>
                </a:solidFill>
                <a:latin typeface="Arial" panose="020B0604020202020204" pitchFamily="34" charset="0"/>
              </a:rPr>
              <a:t>bzw. das </a:t>
            </a:r>
            <a:r>
              <a:rPr lang="de-DE" altLang="de-DE" sz="1500" dirty="0">
                <a:solidFill>
                  <a:schemeClr val="bg1"/>
                </a:solidFill>
                <a:latin typeface="Arial" panose="020B0604020202020204" pitchFamily="34" charset="0"/>
              </a:rPr>
              <a:t>Gymnasium</a:t>
            </a:r>
          </a:p>
        </p:txBody>
      </p:sp>
      <p:sp>
        <p:nvSpPr>
          <p:cNvPr id="36" name="Textfeld 34"/>
          <p:cNvSpPr txBox="1">
            <a:spLocks noChangeArrowheads="1"/>
          </p:cNvSpPr>
          <p:nvPr/>
        </p:nvSpPr>
        <p:spPr bwMode="auto">
          <a:xfrm>
            <a:off x="1564209" y="1852082"/>
            <a:ext cx="20716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Vorbereitung auf die Anforderungen der Berufswelt</a:t>
            </a:r>
          </a:p>
        </p:txBody>
      </p:sp>
      <p:sp>
        <p:nvSpPr>
          <p:cNvPr id="37" name="Textfeld 43"/>
          <p:cNvSpPr txBox="1">
            <a:spLocks noChangeArrowheads="1"/>
          </p:cNvSpPr>
          <p:nvPr/>
        </p:nvSpPr>
        <p:spPr bwMode="auto">
          <a:xfrm>
            <a:off x="3851920" y="2958043"/>
            <a:ext cx="1584176" cy="830997"/>
          </a:xfrm>
          <a:prstGeom prst="rect">
            <a:avLst/>
          </a:prstGeom>
          <a:solidFill>
            <a:srgbClr val="189BF4">
              <a:alpha val="0"/>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de-DE" altLang="de-DE" sz="2400" b="1" dirty="0">
                <a:solidFill>
                  <a:schemeClr val="bg1"/>
                </a:solidFill>
              </a:rPr>
              <a:t>Unsere </a:t>
            </a:r>
          </a:p>
          <a:p>
            <a:pPr algn="ctr" eaLnBrk="1" hangingPunct="1">
              <a:spcBef>
                <a:spcPct val="0"/>
              </a:spcBef>
              <a:buClrTx/>
              <a:buSzTx/>
              <a:buFontTx/>
              <a:buNone/>
            </a:pPr>
            <a:r>
              <a:rPr lang="de-DE" altLang="de-DE" sz="2400" b="1" dirty="0">
                <a:solidFill>
                  <a:schemeClr val="bg1"/>
                </a:solidFill>
              </a:rPr>
              <a:t>Schüler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7"/>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30"/>
                                        </p:tgtEl>
                                        <p:attrNameLst>
                                          <p:attrName>r</p:attrName>
                                        </p:attrNameLst>
                                      </p:cBhvr>
                                    </p:animRot>
                                  </p:childTnLst>
                                </p:cTn>
                              </p:par>
                              <p:par>
                                <p:cTn id="9" presetID="8" presetClass="emph" presetSubtype="0" fill="hold" nodeType="withEffect">
                                  <p:stCondLst>
                                    <p:cond delay="0"/>
                                  </p:stCondLst>
                                  <p:childTnLst>
                                    <p:animRot by="21600000">
                                      <p:cBhvr>
                                        <p:cTn id="10" dur="5000" fill="hold"/>
                                        <p:tgtEl>
                                          <p:spTgt spid="24"/>
                                        </p:tgtEl>
                                        <p:attrNameLst>
                                          <p:attrName>r</p:attrName>
                                        </p:attrNameLst>
                                      </p:cBhvr>
                                    </p:animRot>
                                  </p:childTnLst>
                                </p:cTn>
                              </p:par>
                              <p:par>
                                <p:cTn id="11" presetID="8" presetClass="emph" presetSubtype="0" fill="hold" nodeType="withEffect">
                                  <p:stCondLst>
                                    <p:cond delay="0"/>
                                  </p:stCondLst>
                                  <p:childTnLst>
                                    <p:animRot by="21600000">
                                      <p:cBhvr>
                                        <p:cTn id="12" dur="5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tb_wahlpflichtbereich.png"/>
          <p:cNvPicPr>
            <a:picLocks noChangeAspect="1"/>
          </p:cNvPicPr>
          <p:nvPr/>
        </p:nvPicPr>
        <p:blipFill>
          <a:blip r:embed="rId2" cstate="print"/>
          <a:stretch>
            <a:fillRect/>
          </a:stretch>
        </p:blipFill>
        <p:spPr>
          <a:xfrm>
            <a:off x="2520798" y="2129326"/>
            <a:ext cx="7523810" cy="2523810"/>
          </a:xfrm>
          <a:prstGeom prst="rect">
            <a:avLst/>
          </a:prstGeom>
        </p:spPr>
      </p:pic>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Schulabschluss    </a:t>
            </a:r>
            <a:r>
              <a:rPr lang="de-DE" sz="1400" dirty="0" smtClean="0">
                <a:solidFill>
                  <a:schemeClr val="bg1"/>
                </a:solidFill>
              </a:rPr>
              <a:t>Berufs- u. Studienvorbereitung    </a:t>
            </a:r>
            <a:r>
              <a:rPr lang="de-DE" sz="1400" dirty="0" smtClean="0">
                <a:solidFill>
                  <a:schemeClr val="tx2">
                    <a:lumMod val="40000"/>
                    <a:lumOff val="60000"/>
                  </a:schemeClr>
                </a:solidFill>
              </a:rPr>
              <a:t>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
        <p:nvSpPr>
          <p:cNvPr id="7" name="Textfeld 6"/>
          <p:cNvSpPr txBox="1"/>
          <p:nvPr/>
        </p:nvSpPr>
        <p:spPr>
          <a:xfrm>
            <a:off x="0" y="765865"/>
            <a:ext cx="2483768" cy="430887"/>
          </a:xfrm>
          <a:prstGeom prst="rect">
            <a:avLst/>
          </a:prstGeom>
          <a:noFill/>
        </p:spPr>
        <p:txBody>
          <a:bodyPr wrap="square" rtlCol="0">
            <a:spAutoFit/>
          </a:bodyPr>
          <a:lstStyle/>
          <a:p>
            <a:r>
              <a:rPr lang="de-DE" sz="2200" b="1" dirty="0" smtClean="0"/>
              <a:t>Was tun wir dafür?</a:t>
            </a:r>
            <a:endParaRPr lang="de-DE" sz="2200" b="1" dirty="0"/>
          </a:p>
        </p:txBody>
      </p:sp>
      <p:sp>
        <p:nvSpPr>
          <p:cNvPr id="11" name="Textfeld 10"/>
          <p:cNvSpPr txBox="1"/>
          <p:nvPr/>
        </p:nvSpPr>
        <p:spPr>
          <a:xfrm>
            <a:off x="0" y="1137518"/>
            <a:ext cx="9324528" cy="1677382"/>
          </a:xfrm>
          <a:prstGeom prst="rect">
            <a:avLst/>
          </a:prstGeom>
          <a:noFill/>
        </p:spPr>
        <p:txBody>
          <a:bodyPr wrap="square" rtlCol="0">
            <a:spAutoFit/>
          </a:bodyPr>
          <a:lstStyle/>
          <a:p>
            <a:pPr>
              <a:buFont typeface="Arial" pitchFamily="34" charset="0"/>
              <a:buChar char="•"/>
            </a:pPr>
            <a:r>
              <a:rPr lang="de-DE" dirty="0" smtClean="0"/>
              <a:t> </a:t>
            </a:r>
            <a:r>
              <a:rPr lang="de-DE" sz="1700" dirty="0" smtClean="0"/>
              <a:t>Berufswahlpass ab Klassenstufe 5 </a:t>
            </a:r>
            <a:r>
              <a:rPr lang="de-DE" sz="1500" dirty="0" smtClean="0"/>
              <a:t>(Lebensordner)</a:t>
            </a:r>
          </a:p>
          <a:p>
            <a:pPr>
              <a:buFont typeface="Arial" pitchFamily="34" charset="0"/>
              <a:buChar char="•"/>
            </a:pPr>
            <a:r>
              <a:rPr lang="de-DE" sz="1700" dirty="0"/>
              <a:t> </a:t>
            </a:r>
            <a:r>
              <a:rPr lang="de-DE" sz="1700" dirty="0" smtClean="0"/>
              <a:t>Betriebspraktika in Klassenstufe 8 und 10</a:t>
            </a:r>
          </a:p>
          <a:p>
            <a:pPr>
              <a:buFont typeface="Arial" pitchFamily="34" charset="0"/>
              <a:buChar char="•"/>
            </a:pPr>
            <a:r>
              <a:rPr lang="de-DE" sz="1700" dirty="0"/>
              <a:t> </a:t>
            </a:r>
            <a:r>
              <a:rPr lang="de-DE" sz="1700" dirty="0" smtClean="0"/>
              <a:t>Praxistag in Klassenstufe 9</a:t>
            </a:r>
          </a:p>
          <a:p>
            <a:pPr>
              <a:buFont typeface="Arial" pitchFamily="34" charset="0"/>
              <a:buChar char="•"/>
            </a:pPr>
            <a:r>
              <a:rPr lang="de-DE" sz="1700" dirty="0"/>
              <a:t> </a:t>
            </a:r>
            <a:r>
              <a:rPr lang="de-DE" sz="1700" dirty="0" smtClean="0"/>
              <a:t>Bewerbertraining </a:t>
            </a:r>
            <a:r>
              <a:rPr lang="de-DE" sz="1500" dirty="0" smtClean="0"/>
              <a:t>(Planspiel einer Bewerbung mit Bewerbungsmappe, Einstellungstest und Bewerbungsgespräch)</a:t>
            </a:r>
          </a:p>
          <a:p>
            <a:pPr>
              <a:buFont typeface="Arial" pitchFamily="34" charset="0"/>
              <a:buChar char="•"/>
            </a:pPr>
            <a:r>
              <a:rPr lang="de-DE" sz="1700" dirty="0"/>
              <a:t> </a:t>
            </a:r>
            <a:r>
              <a:rPr lang="de-DE" sz="1700" dirty="0" smtClean="0"/>
              <a:t>Schülerfirma</a:t>
            </a:r>
          </a:p>
          <a:p>
            <a:pPr>
              <a:buFont typeface="Arial" pitchFamily="34" charset="0"/>
              <a:buChar char="•"/>
            </a:pPr>
            <a:r>
              <a:rPr lang="de-DE" sz="1700" dirty="0"/>
              <a:t> </a:t>
            </a:r>
            <a:r>
              <a:rPr lang="de-DE" sz="1700" dirty="0" smtClean="0"/>
              <a:t>berufsvorbereitende Wahlpflichtfächer</a:t>
            </a:r>
          </a:p>
        </p:txBody>
      </p:sp>
      <p:sp>
        <p:nvSpPr>
          <p:cNvPr id="15" name="Textfeld 14"/>
          <p:cNvSpPr txBox="1"/>
          <p:nvPr/>
        </p:nvSpPr>
        <p:spPr>
          <a:xfrm>
            <a:off x="0" y="4149080"/>
            <a:ext cx="9144000" cy="369332"/>
          </a:xfrm>
          <a:prstGeom prst="rect">
            <a:avLst/>
          </a:prstGeom>
          <a:noFill/>
        </p:spPr>
        <p:txBody>
          <a:bodyPr wrap="square" rtlCol="0">
            <a:spAutoFit/>
          </a:bodyPr>
          <a:lstStyle/>
          <a:p>
            <a:pPr>
              <a:buFont typeface="Arial" pitchFamily="34" charset="0"/>
              <a:buChar char="•"/>
            </a:pPr>
            <a:r>
              <a:rPr lang="de-DE" dirty="0" smtClean="0"/>
              <a:t> </a:t>
            </a:r>
            <a:r>
              <a:rPr lang="de-DE" sz="1700" dirty="0" smtClean="0"/>
              <a:t>Unterstützung und Beratung durch den </a:t>
            </a:r>
            <a:r>
              <a:rPr lang="de-DE" sz="1700" dirty="0" err="1" smtClean="0"/>
              <a:t>Jobfux</a:t>
            </a:r>
            <a:endParaRPr lang="de-DE" sz="1700" dirty="0"/>
          </a:p>
        </p:txBody>
      </p:sp>
      <p:pic>
        <p:nvPicPr>
          <p:cNvPr id="25602" name="Picture 2" descr="http://www.adam-mueller-realschule-plus.de/wp-content/uploads/2014/12/tb_jobfux.png"/>
          <p:cNvPicPr>
            <a:picLocks noChangeAspect="1" noChangeArrowheads="1"/>
          </p:cNvPicPr>
          <p:nvPr/>
        </p:nvPicPr>
        <p:blipFill>
          <a:blip r:embed="rId3" cstate="print"/>
          <a:srcRect/>
          <a:stretch>
            <a:fillRect/>
          </a:stretch>
        </p:blipFill>
        <p:spPr bwMode="auto">
          <a:xfrm>
            <a:off x="1691680" y="4473328"/>
            <a:ext cx="7343680" cy="19080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nodeType="withEffect">
                                  <p:stCondLst>
                                    <p:cond delay="0"/>
                                  </p:stCondLst>
                                  <p:childTnLst>
                                    <p:set>
                                      <p:cBhvr>
                                        <p:cTn id="11" dur="1" fill="hold">
                                          <p:stCondLst>
                                            <p:cond delay="0"/>
                                          </p:stCondLst>
                                        </p:cTn>
                                        <p:tgtEl>
                                          <p:spTgt spid="25602"/>
                                        </p:tgtEl>
                                        <p:attrNameLst>
                                          <p:attrName>style.visibility</p:attrName>
                                        </p:attrNameLst>
                                      </p:cBhvr>
                                      <p:to>
                                        <p:strVal val="visible"/>
                                      </p:to>
                                    </p:set>
                                    <p:anim calcmode="lin" valueType="num">
                                      <p:cBhvr>
                                        <p:cTn id="12" dur="1000" fill="hold"/>
                                        <p:tgtEl>
                                          <p:spTgt spid="25602"/>
                                        </p:tgtEl>
                                        <p:attrNameLst>
                                          <p:attrName>ppt_w</p:attrName>
                                        </p:attrNameLst>
                                      </p:cBhvr>
                                      <p:tavLst>
                                        <p:tav tm="0">
                                          <p:val>
                                            <p:strVal val="#ppt_w*0.70"/>
                                          </p:val>
                                        </p:tav>
                                        <p:tav tm="100000">
                                          <p:val>
                                            <p:strVal val="#ppt_w"/>
                                          </p:val>
                                        </p:tav>
                                      </p:tavLst>
                                    </p:anim>
                                    <p:anim calcmode="lin" valueType="num">
                                      <p:cBhvr>
                                        <p:cTn id="13" dur="1000" fill="hold"/>
                                        <p:tgtEl>
                                          <p:spTgt spid="25602"/>
                                        </p:tgtEl>
                                        <p:attrNameLst>
                                          <p:attrName>ppt_h</p:attrName>
                                        </p:attrNameLst>
                                      </p:cBhvr>
                                      <p:tavLst>
                                        <p:tav tm="0">
                                          <p:val>
                                            <p:strVal val="#ppt_h"/>
                                          </p:val>
                                        </p:tav>
                                        <p:tav tm="100000">
                                          <p:val>
                                            <p:strVal val="#ppt_h"/>
                                          </p:val>
                                        </p:tav>
                                      </p:tavLst>
                                    </p:anim>
                                    <p:animEffect transition="in" filter="fade">
                                      <p:cBhvr>
                                        <p:cTn id="14" dur="1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tb_wahlpflichtbereich.png"/>
          <p:cNvPicPr>
            <a:picLocks noChangeAspect="1"/>
          </p:cNvPicPr>
          <p:nvPr/>
        </p:nvPicPr>
        <p:blipFill>
          <a:blip r:embed="rId2" cstate="print"/>
          <a:stretch>
            <a:fillRect/>
          </a:stretch>
        </p:blipFill>
        <p:spPr>
          <a:xfrm>
            <a:off x="1403648" y="2420888"/>
            <a:ext cx="7523810" cy="2523810"/>
          </a:xfrm>
          <a:prstGeom prst="rect">
            <a:avLst/>
          </a:prstGeom>
        </p:spPr>
      </p:pic>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Schulabschluss    </a:t>
            </a:r>
            <a:r>
              <a:rPr lang="de-DE" sz="1400" dirty="0" smtClean="0">
                <a:solidFill>
                  <a:schemeClr val="bg1"/>
                </a:solidFill>
              </a:rPr>
              <a:t>Berufs- u. Studienvorbereitung    </a:t>
            </a:r>
            <a:r>
              <a:rPr lang="de-DE" sz="1400" dirty="0" smtClean="0">
                <a:solidFill>
                  <a:schemeClr val="tx2">
                    <a:lumMod val="40000"/>
                    <a:lumOff val="60000"/>
                  </a:schemeClr>
                </a:solidFill>
              </a:rPr>
              <a:t>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
        <p:nvSpPr>
          <p:cNvPr id="7" name="Textfeld 6"/>
          <p:cNvSpPr txBox="1"/>
          <p:nvPr/>
        </p:nvSpPr>
        <p:spPr>
          <a:xfrm>
            <a:off x="0" y="765865"/>
            <a:ext cx="2483768" cy="430887"/>
          </a:xfrm>
          <a:prstGeom prst="rect">
            <a:avLst/>
          </a:prstGeom>
          <a:noFill/>
        </p:spPr>
        <p:txBody>
          <a:bodyPr wrap="square" rtlCol="0">
            <a:spAutoFit/>
          </a:bodyPr>
          <a:lstStyle/>
          <a:p>
            <a:r>
              <a:rPr lang="de-DE" sz="2200" b="1" dirty="0" smtClean="0"/>
              <a:t>Was tun wir dafür?</a:t>
            </a:r>
            <a:endParaRPr lang="de-DE" sz="2200" b="1" dirty="0"/>
          </a:p>
        </p:txBody>
      </p:sp>
      <p:sp>
        <p:nvSpPr>
          <p:cNvPr id="11" name="Textfeld 10"/>
          <p:cNvSpPr txBox="1"/>
          <p:nvPr/>
        </p:nvSpPr>
        <p:spPr>
          <a:xfrm>
            <a:off x="0" y="1137518"/>
            <a:ext cx="9324528" cy="1431161"/>
          </a:xfrm>
          <a:prstGeom prst="rect">
            <a:avLst/>
          </a:prstGeom>
          <a:noFill/>
        </p:spPr>
        <p:txBody>
          <a:bodyPr wrap="square" rtlCol="0">
            <a:spAutoFit/>
          </a:bodyPr>
          <a:lstStyle/>
          <a:p>
            <a:pPr>
              <a:buFont typeface="Arial" pitchFamily="34" charset="0"/>
              <a:buChar char="•"/>
            </a:pPr>
            <a:r>
              <a:rPr lang="de-DE" dirty="0" smtClean="0"/>
              <a:t> </a:t>
            </a:r>
            <a:r>
              <a:rPr lang="de-DE" sz="1700" dirty="0" smtClean="0"/>
              <a:t>Förderangebote in den Fächern Deutsch, Mathematik und Englisch </a:t>
            </a:r>
            <a:r>
              <a:rPr lang="de-DE" sz="1500" dirty="0" smtClean="0"/>
              <a:t>ab Klassenstufe 7</a:t>
            </a:r>
          </a:p>
          <a:p>
            <a:pPr>
              <a:buFont typeface="Arial" pitchFamily="34" charset="0"/>
              <a:buChar char="•"/>
            </a:pPr>
            <a:r>
              <a:rPr lang="de-DE" dirty="0"/>
              <a:t> </a:t>
            </a:r>
            <a:r>
              <a:rPr lang="de-DE" sz="1700" dirty="0" smtClean="0"/>
              <a:t>Förderangebote zum Übergang auf die Fachoberschule bzw. gymnasiale Oberstufe </a:t>
            </a:r>
            <a:r>
              <a:rPr lang="de-DE" sz="1500" dirty="0" smtClean="0"/>
              <a:t>in Klassenstufe 10</a:t>
            </a:r>
          </a:p>
          <a:p>
            <a:pPr>
              <a:buFont typeface="Arial" pitchFamily="34" charset="0"/>
              <a:buChar char="•"/>
            </a:pPr>
            <a:r>
              <a:rPr lang="de-DE" sz="1700" dirty="0"/>
              <a:t> </a:t>
            </a:r>
            <a:r>
              <a:rPr lang="de-DE" sz="1700" dirty="0" smtClean="0"/>
              <a:t>Teilnahme an Vergleichstests </a:t>
            </a:r>
            <a:r>
              <a:rPr lang="de-DE" sz="1500" dirty="0" smtClean="0"/>
              <a:t>(z. B. Vergleichsarbeiten; VERA)</a:t>
            </a:r>
          </a:p>
          <a:p>
            <a:pPr>
              <a:buFont typeface="Arial" pitchFamily="34" charset="0"/>
              <a:buChar char="•"/>
            </a:pPr>
            <a:r>
              <a:rPr lang="de-DE" sz="1700" dirty="0"/>
              <a:t> </a:t>
            </a:r>
            <a:r>
              <a:rPr lang="de-DE" sz="1700" dirty="0" smtClean="0"/>
              <a:t>Abschlussarbeiten </a:t>
            </a:r>
            <a:r>
              <a:rPr lang="de-DE" sz="1500" dirty="0" smtClean="0"/>
              <a:t>am Ende der Klassenstufe 10 über den gesamten Lernstoff der Klassenstufe</a:t>
            </a:r>
          </a:p>
          <a:p>
            <a:pPr>
              <a:buFont typeface="Arial" pitchFamily="34" charset="0"/>
              <a:buChar char="•"/>
            </a:pPr>
            <a:r>
              <a:rPr lang="de-DE" sz="1700" dirty="0"/>
              <a:t> </a:t>
            </a:r>
            <a:r>
              <a:rPr lang="de-DE" sz="1700" dirty="0" smtClean="0"/>
              <a:t>Wahlpflichtfächer zum Übergang auf die Fachoberschule bzw. Französisch als zweite Fremdsprache</a:t>
            </a:r>
          </a:p>
        </p:txBody>
      </p:sp>
      <p:sp>
        <p:nvSpPr>
          <p:cNvPr id="13" name="Textfeld 12"/>
          <p:cNvSpPr txBox="1"/>
          <p:nvPr/>
        </p:nvSpPr>
        <p:spPr>
          <a:xfrm>
            <a:off x="0" y="4493438"/>
            <a:ext cx="9324528" cy="1815882"/>
          </a:xfrm>
          <a:prstGeom prst="rect">
            <a:avLst/>
          </a:prstGeom>
          <a:noFill/>
        </p:spPr>
        <p:txBody>
          <a:bodyPr wrap="square" rtlCol="0">
            <a:spAutoFit/>
          </a:bodyPr>
          <a:lstStyle/>
          <a:p>
            <a:pPr>
              <a:buFont typeface="Arial" pitchFamily="34" charset="0"/>
              <a:buChar char="•"/>
            </a:pPr>
            <a:r>
              <a:rPr lang="de-DE" dirty="0" smtClean="0"/>
              <a:t> </a:t>
            </a:r>
            <a:r>
              <a:rPr lang="de-DE" sz="1700" dirty="0" smtClean="0"/>
              <a:t>kompetenzorientierter Unterricht</a:t>
            </a:r>
            <a:endParaRPr lang="de-DE" sz="1500" dirty="0" smtClean="0"/>
          </a:p>
          <a:p>
            <a:pPr>
              <a:buFont typeface="Arial" pitchFamily="34" charset="0"/>
              <a:buChar char="•"/>
            </a:pPr>
            <a:r>
              <a:rPr lang="de-DE" sz="1700" dirty="0"/>
              <a:t> </a:t>
            </a:r>
            <a:r>
              <a:rPr lang="de-DE" sz="1700" dirty="0" smtClean="0"/>
              <a:t>zusätzliche Deutsch-Stunde </a:t>
            </a:r>
            <a:r>
              <a:rPr lang="de-DE" sz="1500" dirty="0" smtClean="0"/>
              <a:t>von Klassenstufe 5 bis Klassenstufe 9</a:t>
            </a:r>
          </a:p>
          <a:p>
            <a:pPr>
              <a:buFont typeface="Arial" pitchFamily="34" charset="0"/>
              <a:buChar char="•"/>
            </a:pPr>
            <a:r>
              <a:rPr lang="de-DE" sz="1700" dirty="0"/>
              <a:t> </a:t>
            </a:r>
            <a:r>
              <a:rPr lang="de-DE" sz="1700" dirty="0" smtClean="0"/>
              <a:t>„Kommunikations- und Methodentraining“ </a:t>
            </a:r>
            <a:r>
              <a:rPr lang="de-DE" sz="1500" dirty="0" smtClean="0"/>
              <a:t>(MKT) in den Klassenstufen 5 und 6</a:t>
            </a:r>
            <a:endParaRPr lang="de-DE" sz="1700" dirty="0" smtClean="0"/>
          </a:p>
          <a:p>
            <a:pPr marL="180000">
              <a:buFont typeface="Wingdings" pitchFamily="2" charset="2"/>
              <a:buChar char="ü"/>
            </a:pPr>
            <a:r>
              <a:rPr lang="de-DE" sz="1500" dirty="0"/>
              <a:t> </a:t>
            </a:r>
            <a:r>
              <a:rPr lang="de-DE" sz="1500" dirty="0" smtClean="0"/>
              <a:t>Texte erfassen und verstehen</a:t>
            </a:r>
          </a:p>
          <a:p>
            <a:pPr marL="180000">
              <a:buFont typeface="Wingdings" pitchFamily="2" charset="2"/>
              <a:buChar char="ü"/>
            </a:pPr>
            <a:r>
              <a:rPr lang="de-DE" sz="1500" dirty="0"/>
              <a:t> </a:t>
            </a:r>
            <a:r>
              <a:rPr lang="de-DE" sz="1500" dirty="0" smtClean="0"/>
              <a:t>argumentieren</a:t>
            </a:r>
          </a:p>
          <a:p>
            <a:pPr marL="180000">
              <a:buFont typeface="Wingdings" pitchFamily="2" charset="2"/>
              <a:buChar char="ü"/>
            </a:pPr>
            <a:r>
              <a:rPr lang="de-DE" sz="1500" dirty="0" smtClean="0"/>
              <a:t> präsentieren</a:t>
            </a:r>
          </a:p>
          <a:p>
            <a:pPr marL="180000">
              <a:buFont typeface="Wingdings" pitchFamily="2" charset="2"/>
              <a:buChar char="ü"/>
            </a:pPr>
            <a:r>
              <a:rPr lang="de-DE" sz="1500" dirty="0"/>
              <a:t> </a:t>
            </a:r>
            <a:r>
              <a:rPr lang="de-DE" sz="1500" dirty="0" smtClean="0"/>
              <a:t>kommunizieren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Schulabschluss    </a:t>
            </a:r>
            <a:r>
              <a:rPr lang="de-DE" sz="1400" dirty="0" smtClean="0">
                <a:solidFill>
                  <a:schemeClr val="bg1"/>
                </a:solidFill>
              </a:rPr>
              <a:t>Berufs- u. Studienvorbereitung    </a:t>
            </a:r>
            <a:r>
              <a:rPr lang="de-DE" sz="1400" dirty="0" smtClean="0">
                <a:solidFill>
                  <a:schemeClr val="tx2">
                    <a:lumMod val="40000"/>
                    <a:lumOff val="60000"/>
                  </a:schemeClr>
                </a:solidFill>
              </a:rPr>
              <a:t>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
        <p:nvSpPr>
          <p:cNvPr id="7" name="Textfeld 6"/>
          <p:cNvSpPr txBox="1"/>
          <p:nvPr/>
        </p:nvSpPr>
        <p:spPr>
          <a:xfrm>
            <a:off x="0" y="765865"/>
            <a:ext cx="2483768" cy="430887"/>
          </a:xfrm>
          <a:prstGeom prst="rect">
            <a:avLst/>
          </a:prstGeom>
          <a:noFill/>
        </p:spPr>
        <p:txBody>
          <a:bodyPr wrap="square" rtlCol="0">
            <a:spAutoFit/>
          </a:bodyPr>
          <a:lstStyle/>
          <a:p>
            <a:r>
              <a:rPr lang="de-DE" sz="2200" b="1" dirty="0" smtClean="0"/>
              <a:t>Was tun wir dafür?</a:t>
            </a:r>
            <a:endParaRPr lang="de-DE" sz="2200" b="1" dirty="0"/>
          </a:p>
        </p:txBody>
      </p:sp>
      <p:sp>
        <p:nvSpPr>
          <p:cNvPr id="11" name="Textfeld 10"/>
          <p:cNvSpPr txBox="1"/>
          <p:nvPr/>
        </p:nvSpPr>
        <p:spPr>
          <a:xfrm>
            <a:off x="0" y="1274857"/>
            <a:ext cx="9144000" cy="2446824"/>
          </a:xfrm>
          <a:prstGeom prst="rect">
            <a:avLst/>
          </a:prstGeom>
          <a:noFill/>
        </p:spPr>
        <p:txBody>
          <a:bodyPr wrap="square" rtlCol="0">
            <a:spAutoFit/>
          </a:bodyPr>
          <a:lstStyle/>
          <a:p>
            <a:r>
              <a:rPr lang="de-DE" sz="1700" b="1" dirty="0" smtClean="0"/>
              <a:t>Medienkompetenz macht Schule</a:t>
            </a:r>
          </a:p>
          <a:p>
            <a:endParaRPr lang="de-DE" sz="1700" dirty="0"/>
          </a:p>
          <a:p>
            <a:pPr>
              <a:buFont typeface="Arial" pitchFamily="34" charset="0"/>
              <a:buChar char="•"/>
            </a:pPr>
            <a:r>
              <a:rPr lang="de-DE" sz="1700" dirty="0" smtClean="0"/>
              <a:t> zwei Computer-Labore mit jeweils 16 Plätzen</a:t>
            </a:r>
          </a:p>
          <a:p>
            <a:pPr>
              <a:buFont typeface="Arial" pitchFamily="34" charset="0"/>
              <a:buChar char="•"/>
            </a:pPr>
            <a:r>
              <a:rPr lang="de-DE" sz="1700" dirty="0"/>
              <a:t> </a:t>
            </a:r>
            <a:r>
              <a:rPr lang="de-DE" sz="1700" dirty="0" smtClean="0"/>
              <a:t>32 transportable </a:t>
            </a:r>
            <a:r>
              <a:rPr lang="de-DE" sz="1700" dirty="0" err="1" smtClean="0"/>
              <a:t>Tablets</a:t>
            </a:r>
            <a:r>
              <a:rPr lang="de-DE" sz="1700" dirty="0" smtClean="0"/>
              <a:t> zum Einsatz im Regelunterricht, bei Projekten und Praktika</a:t>
            </a:r>
          </a:p>
          <a:p>
            <a:pPr>
              <a:buFont typeface="Arial" pitchFamily="34" charset="0"/>
              <a:buChar char="•"/>
            </a:pPr>
            <a:r>
              <a:rPr lang="de-DE" sz="1700" dirty="0"/>
              <a:t> </a:t>
            </a:r>
            <a:r>
              <a:rPr lang="de-DE" sz="1700" dirty="0" smtClean="0"/>
              <a:t>sinnvolle Einbindung der Schüler-</a:t>
            </a:r>
            <a:r>
              <a:rPr lang="de-DE" sz="1700" dirty="0" err="1" smtClean="0"/>
              <a:t>Smartphones</a:t>
            </a:r>
            <a:r>
              <a:rPr lang="de-DE" sz="1700" dirty="0" smtClean="0"/>
              <a:t> in den Regelunterricht, bei Projekten und Praktika</a:t>
            </a:r>
          </a:p>
          <a:p>
            <a:pPr>
              <a:buFont typeface="Arial" pitchFamily="34" charset="0"/>
              <a:buChar char="•"/>
            </a:pPr>
            <a:r>
              <a:rPr lang="de-DE" sz="1700" dirty="0"/>
              <a:t> </a:t>
            </a:r>
            <a:r>
              <a:rPr lang="de-DE" sz="1700" dirty="0" smtClean="0"/>
              <a:t>zwei </a:t>
            </a:r>
            <a:r>
              <a:rPr lang="de-DE" sz="1700" dirty="0" err="1" smtClean="0"/>
              <a:t>Smartboards</a:t>
            </a:r>
            <a:endParaRPr lang="de-DE" sz="1700" dirty="0" smtClean="0"/>
          </a:p>
          <a:p>
            <a:pPr>
              <a:buFont typeface="Arial" pitchFamily="34" charset="0"/>
              <a:buChar char="•"/>
            </a:pPr>
            <a:r>
              <a:rPr lang="de-DE" sz="1700" dirty="0"/>
              <a:t> </a:t>
            </a:r>
            <a:r>
              <a:rPr lang="de-DE" sz="1700" dirty="0" smtClean="0"/>
              <a:t>sieben weitere </a:t>
            </a:r>
            <a:r>
              <a:rPr lang="de-DE" sz="1700" dirty="0" err="1" smtClean="0"/>
              <a:t>Smartboards</a:t>
            </a:r>
            <a:r>
              <a:rPr lang="de-DE" sz="1700" dirty="0" smtClean="0"/>
              <a:t> in Arbeit </a:t>
            </a:r>
            <a:r>
              <a:rPr lang="de-DE" sz="1500" dirty="0" smtClean="0"/>
              <a:t>(Lieferung in ca. sechs bis zehn Wochen)</a:t>
            </a:r>
          </a:p>
          <a:p>
            <a:pPr>
              <a:buFont typeface="Arial" pitchFamily="34" charset="0"/>
              <a:buChar char="•"/>
            </a:pPr>
            <a:r>
              <a:rPr lang="de-DE" sz="1700" dirty="0"/>
              <a:t> </a:t>
            </a:r>
            <a:r>
              <a:rPr lang="de-DE" sz="1700" dirty="0" smtClean="0"/>
              <a:t>Vollausstattung mit </a:t>
            </a:r>
            <a:r>
              <a:rPr lang="de-DE" sz="1700" dirty="0" err="1" smtClean="0"/>
              <a:t>Smartboards</a:t>
            </a:r>
            <a:r>
              <a:rPr lang="de-DE" sz="1700" dirty="0" smtClean="0"/>
              <a:t> in allen Sälen in Planung</a:t>
            </a:r>
          </a:p>
          <a:p>
            <a:pPr>
              <a:buFont typeface="Arial" pitchFamily="34" charset="0"/>
              <a:buChar char="•"/>
            </a:pPr>
            <a:r>
              <a:rPr lang="de-DE" sz="1700" dirty="0" smtClean="0"/>
              <a:t> komplette Vernetzung mit WLAN aller Säle in Arbeit</a:t>
            </a:r>
          </a:p>
        </p:txBody>
      </p:sp>
      <p:pic>
        <p:nvPicPr>
          <p:cNvPr id="14" name="Inhaltsplatzhalt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4221088"/>
            <a:ext cx="5802615" cy="1620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107504" y="3501008"/>
            <a:ext cx="1908000" cy="2700000"/>
          </a:xfrm>
          <a:prstGeom prst="rect">
            <a:avLst/>
          </a:prstGeom>
        </p:spPr>
      </p:pic>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Schulabschluss    Berufs- u. Studienvorbereitung    </a:t>
            </a:r>
            <a:r>
              <a:rPr lang="de-DE" sz="1400" dirty="0" smtClean="0">
                <a:solidFill>
                  <a:schemeClr val="bg1"/>
                </a:solidFill>
              </a:rPr>
              <a:t>Persönlichkeitsbildung</a:t>
            </a:r>
            <a:endParaRPr lang="de-DE" sz="1400" dirty="0">
              <a:solidFill>
                <a:schemeClr val="bg1"/>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
        <p:nvSpPr>
          <p:cNvPr id="11" name="Textfeld 10"/>
          <p:cNvSpPr txBox="1"/>
          <p:nvPr/>
        </p:nvSpPr>
        <p:spPr>
          <a:xfrm>
            <a:off x="107504" y="1124744"/>
            <a:ext cx="4248472" cy="430887"/>
          </a:xfrm>
          <a:prstGeom prst="rect">
            <a:avLst/>
          </a:prstGeom>
          <a:noFill/>
        </p:spPr>
        <p:txBody>
          <a:bodyPr wrap="square" rtlCol="0">
            <a:spAutoFit/>
          </a:bodyPr>
          <a:lstStyle/>
          <a:p>
            <a:r>
              <a:rPr lang="de-DE" sz="2200" b="1" dirty="0" smtClean="0"/>
              <a:t>Persönlichkeitsbildung</a:t>
            </a:r>
            <a:endParaRPr lang="de-DE" sz="2200" b="1" dirty="0"/>
          </a:p>
        </p:txBody>
      </p:sp>
      <p:sp>
        <p:nvSpPr>
          <p:cNvPr id="12" name="Textfeld 11"/>
          <p:cNvSpPr txBox="1"/>
          <p:nvPr/>
        </p:nvSpPr>
        <p:spPr>
          <a:xfrm>
            <a:off x="6372200" y="789672"/>
            <a:ext cx="4104456" cy="1631216"/>
          </a:xfrm>
          <a:prstGeom prst="rect">
            <a:avLst/>
          </a:prstGeom>
          <a:noFill/>
        </p:spPr>
        <p:txBody>
          <a:bodyPr wrap="square" rtlCol="0">
            <a:spAutoFit/>
          </a:bodyPr>
          <a:lstStyle/>
          <a:p>
            <a:pPr>
              <a:buFont typeface="Arial" pitchFamily="34" charset="0"/>
              <a:buChar char="•"/>
            </a:pPr>
            <a:r>
              <a:rPr lang="de-DE" dirty="0" smtClean="0"/>
              <a:t> Sachkompetenz</a:t>
            </a:r>
          </a:p>
          <a:p>
            <a:pPr marL="180000">
              <a:buFont typeface="Wingdings" pitchFamily="2" charset="2"/>
              <a:buChar char="ü"/>
            </a:pPr>
            <a:r>
              <a:rPr lang="de-DE" sz="1600" dirty="0" smtClean="0"/>
              <a:t> Fachwissen</a:t>
            </a:r>
          </a:p>
          <a:p>
            <a:pPr marL="180000">
              <a:buFont typeface="Wingdings" pitchFamily="2" charset="2"/>
              <a:buChar char="ü"/>
            </a:pPr>
            <a:r>
              <a:rPr lang="de-DE" sz="1600" dirty="0"/>
              <a:t> </a:t>
            </a:r>
            <a:r>
              <a:rPr lang="de-DE" sz="1600" dirty="0" smtClean="0"/>
              <a:t>Umgang mit Medien</a:t>
            </a:r>
            <a:endParaRPr lang="de-DE" sz="1500" dirty="0" smtClean="0"/>
          </a:p>
          <a:p>
            <a:pPr marL="180000">
              <a:buFont typeface="Wingdings" pitchFamily="2" charset="2"/>
              <a:buChar char="ü"/>
            </a:pPr>
            <a:r>
              <a:rPr lang="de-DE" sz="1600" dirty="0" smtClean="0"/>
              <a:t> präsentieren</a:t>
            </a:r>
          </a:p>
          <a:p>
            <a:pPr marL="180000">
              <a:buFont typeface="Wingdings" pitchFamily="2" charset="2"/>
              <a:buChar char="ü"/>
            </a:pPr>
            <a:r>
              <a:rPr lang="de-DE" sz="1600" dirty="0"/>
              <a:t> m</a:t>
            </a:r>
            <a:r>
              <a:rPr lang="de-DE" sz="1600" dirty="0" smtClean="0"/>
              <a:t>oderieren</a:t>
            </a:r>
          </a:p>
          <a:p>
            <a:pPr marL="180000">
              <a:buFont typeface="Wingdings" pitchFamily="2" charset="2"/>
              <a:buChar char="ü"/>
            </a:pPr>
            <a:r>
              <a:rPr lang="de-DE" sz="1600" dirty="0"/>
              <a:t> </a:t>
            </a:r>
            <a:r>
              <a:rPr lang="de-DE" sz="1600" dirty="0" smtClean="0"/>
              <a:t>organisieren</a:t>
            </a:r>
            <a:r>
              <a:rPr lang="de-DE" dirty="0" smtClean="0"/>
              <a:t>   </a:t>
            </a:r>
          </a:p>
        </p:txBody>
      </p:sp>
      <p:sp>
        <p:nvSpPr>
          <p:cNvPr id="13" name="Textfeld 12"/>
          <p:cNvSpPr txBox="1"/>
          <p:nvPr/>
        </p:nvSpPr>
        <p:spPr>
          <a:xfrm>
            <a:off x="5112568" y="2866871"/>
            <a:ext cx="4355976" cy="1354217"/>
          </a:xfrm>
          <a:prstGeom prst="rect">
            <a:avLst/>
          </a:prstGeom>
          <a:noFill/>
        </p:spPr>
        <p:txBody>
          <a:bodyPr wrap="square" rtlCol="0">
            <a:spAutoFit/>
          </a:bodyPr>
          <a:lstStyle/>
          <a:p>
            <a:pPr>
              <a:buFont typeface="Arial" pitchFamily="34" charset="0"/>
              <a:buChar char="•"/>
            </a:pPr>
            <a:r>
              <a:rPr lang="de-DE" dirty="0" smtClean="0"/>
              <a:t> Sozialkompetenz</a:t>
            </a:r>
          </a:p>
          <a:p>
            <a:pPr marL="180000">
              <a:buFont typeface="Wingdings" pitchFamily="2" charset="2"/>
              <a:buChar char="ü"/>
            </a:pPr>
            <a:r>
              <a:rPr lang="de-DE" sz="1600" dirty="0" smtClean="0"/>
              <a:t> Wir-Gefühl</a:t>
            </a:r>
          </a:p>
          <a:p>
            <a:pPr marL="180000">
              <a:buFont typeface="Wingdings" pitchFamily="2" charset="2"/>
              <a:buChar char="ü"/>
            </a:pPr>
            <a:r>
              <a:rPr lang="de-DE" sz="1600" dirty="0"/>
              <a:t> </a:t>
            </a:r>
            <a:r>
              <a:rPr lang="de-DE" sz="1600" dirty="0" smtClean="0"/>
              <a:t>gegenseitige Wertschätzung</a:t>
            </a:r>
          </a:p>
          <a:p>
            <a:pPr marL="180000">
              <a:buFont typeface="Wingdings" pitchFamily="2" charset="2"/>
              <a:buChar char="ü"/>
            </a:pPr>
            <a:r>
              <a:rPr lang="de-DE" sz="1600" dirty="0" smtClean="0"/>
              <a:t> Zusammenhalt</a:t>
            </a:r>
          </a:p>
          <a:p>
            <a:pPr marL="180000">
              <a:buFont typeface="Wingdings" pitchFamily="2" charset="2"/>
              <a:buChar char="ü"/>
            </a:pPr>
            <a:r>
              <a:rPr lang="de-DE" sz="1600" dirty="0"/>
              <a:t> </a:t>
            </a:r>
            <a:r>
              <a:rPr lang="de-DE" sz="1600" dirty="0" smtClean="0"/>
              <a:t>Übernahme von Verantwortung für andere</a:t>
            </a:r>
          </a:p>
        </p:txBody>
      </p:sp>
      <p:sp>
        <p:nvSpPr>
          <p:cNvPr id="14" name="Textfeld 13"/>
          <p:cNvSpPr txBox="1"/>
          <p:nvPr/>
        </p:nvSpPr>
        <p:spPr>
          <a:xfrm>
            <a:off x="1979712" y="4955103"/>
            <a:ext cx="4536504" cy="1354217"/>
          </a:xfrm>
          <a:prstGeom prst="rect">
            <a:avLst/>
          </a:prstGeom>
          <a:noFill/>
        </p:spPr>
        <p:txBody>
          <a:bodyPr wrap="square" rtlCol="0">
            <a:spAutoFit/>
          </a:bodyPr>
          <a:lstStyle/>
          <a:p>
            <a:pPr>
              <a:buFont typeface="Arial" pitchFamily="34" charset="0"/>
              <a:buChar char="•"/>
            </a:pPr>
            <a:r>
              <a:rPr lang="de-DE" dirty="0" smtClean="0"/>
              <a:t> Ich-Kompetenz</a:t>
            </a:r>
          </a:p>
          <a:p>
            <a:pPr marL="180000">
              <a:buFont typeface="Wingdings" pitchFamily="2" charset="2"/>
              <a:buChar char="ü"/>
            </a:pPr>
            <a:r>
              <a:rPr lang="de-DE" sz="1600" dirty="0" smtClean="0"/>
              <a:t> Selbstständigkeit</a:t>
            </a:r>
          </a:p>
          <a:p>
            <a:pPr marL="180000">
              <a:buFont typeface="Wingdings" pitchFamily="2" charset="2"/>
              <a:buChar char="ü"/>
            </a:pPr>
            <a:r>
              <a:rPr lang="de-DE" sz="1600" dirty="0"/>
              <a:t> </a:t>
            </a:r>
            <a:r>
              <a:rPr lang="de-DE" sz="1600" dirty="0" smtClean="0"/>
              <a:t>Selbstvertrauen</a:t>
            </a:r>
          </a:p>
          <a:p>
            <a:pPr marL="180000">
              <a:buFont typeface="Wingdings" pitchFamily="2" charset="2"/>
              <a:buChar char="ü"/>
            </a:pPr>
            <a:r>
              <a:rPr lang="de-DE" sz="1600" dirty="0" smtClean="0"/>
              <a:t> Individualität</a:t>
            </a:r>
          </a:p>
          <a:p>
            <a:pPr marL="180000">
              <a:buFont typeface="Wingdings" pitchFamily="2" charset="2"/>
              <a:buChar char="ü"/>
            </a:pPr>
            <a:r>
              <a:rPr lang="de-DE" sz="1600" dirty="0"/>
              <a:t> </a:t>
            </a:r>
            <a:r>
              <a:rPr lang="de-DE" sz="1600" dirty="0" smtClean="0"/>
              <a:t>Übernahme von Verantwortung für sich selbst</a:t>
            </a:r>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2961168"/>
            <a:ext cx="3122640" cy="1980000"/>
          </a:xfrm>
          <a:prstGeom prst="rect">
            <a:avLst/>
          </a:prstGeom>
        </p:spPr>
      </p:pic>
      <p:pic>
        <p:nvPicPr>
          <p:cNvPr id="1028" name="Picture 4" descr="http://www.adam-mueller-realschule-plus.de/wp-content/uploads/2015/06/Bild_Abschlussarbeiten_06-e14346366467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908720"/>
            <a:ext cx="3584000" cy="201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1000" fill="hold"/>
                                        <p:tgtEl>
                                          <p:spTgt spid="1028"/>
                                        </p:tgtEl>
                                        <p:attrNameLst>
                                          <p:attrName>ppt_w</p:attrName>
                                        </p:attrNameLst>
                                      </p:cBhvr>
                                      <p:tavLst>
                                        <p:tav tm="0">
                                          <p:val>
                                            <p:strVal val="#ppt_w*0.70"/>
                                          </p:val>
                                        </p:tav>
                                        <p:tav tm="100000">
                                          <p:val>
                                            <p:strVal val="#ppt_w"/>
                                          </p:val>
                                        </p:tav>
                                      </p:tavLst>
                                    </p:anim>
                                    <p:anim calcmode="lin" valueType="num">
                                      <p:cBhvr>
                                        <p:cTn id="18" dur="1000" fill="hold"/>
                                        <p:tgtEl>
                                          <p:spTgt spid="1028"/>
                                        </p:tgtEl>
                                        <p:attrNameLst>
                                          <p:attrName>ppt_h</p:attrName>
                                        </p:attrNameLst>
                                      </p:cBhvr>
                                      <p:tavLst>
                                        <p:tav tm="0">
                                          <p:val>
                                            <p:strVal val="#ppt_h"/>
                                          </p:val>
                                        </p:tav>
                                        <p:tav tm="100000">
                                          <p:val>
                                            <p:strVal val="#ppt_h"/>
                                          </p:val>
                                        </p:tav>
                                      </p:tavLst>
                                    </p:anim>
                                    <p:animEffect transition="in" filter="fade">
                                      <p:cBhvr>
                                        <p:cTn id="19"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Schulabschluss    Berufs- u. Studienvorbereitung    </a:t>
            </a:r>
            <a:r>
              <a:rPr lang="de-DE" sz="1400" dirty="0" smtClean="0">
                <a:solidFill>
                  <a:schemeClr val="bg1"/>
                </a:solidFill>
              </a:rPr>
              <a:t>Persönlichkeitsbildung</a:t>
            </a:r>
            <a:endParaRPr lang="de-DE" sz="1400" dirty="0">
              <a:solidFill>
                <a:schemeClr val="bg1"/>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
        <p:nvSpPr>
          <p:cNvPr id="11" name="Textfeld 10"/>
          <p:cNvSpPr txBox="1"/>
          <p:nvPr/>
        </p:nvSpPr>
        <p:spPr>
          <a:xfrm>
            <a:off x="107504" y="1124744"/>
            <a:ext cx="4248472" cy="430887"/>
          </a:xfrm>
          <a:prstGeom prst="rect">
            <a:avLst/>
          </a:prstGeom>
          <a:noFill/>
        </p:spPr>
        <p:txBody>
          <a:bodyPr wrap="square" rtlCol="0">
            <a:spAutoFit/>
          </a:bodyPr>
          <a:lstStyle/>
          <a:p>
            <a:r>
              <a:rPr lang="de-DE" sz="2200" b="1" dirty="0" smtClean="0"/>
              <a:t>Persönlichkeitsbildung</a:t>
            </a:r>
            <a:endParaRPr lang="de-DE" sz="2200" b="1" dirty="0"/>
          </a:p>
        </p:txBody>
      </p:sp>
      <p:pic>
        <p:nvPicPr>
          <p:cNvPr id="30722" name="Picture 2" descr="tb_leitbild"/>
          <p:cNvPicPr>
            <a:picLocks noChangeAspect="1" noChangeArrowheads="1"/>
          </p:cNvPicPr>
          <p:nvPr/>
        </p:nvPicPr>
        <p:blipFill>
          <a:blip r:embed="rId2" cstate="print"/>
          <a:srcRect/>
          <a:stretch>
            <a:fillRect/>
          </a:stretch>
        </p:blipFill>
        <p:spPr bwMode="auto">
          <a:xfrm>
            <a:off x="1115616" y="2636912"/>
            <a:ext cx="7009168" cy="3672408"/>
          </a:xfrm>
          <a:prstGeom prst="rect">
            <a:avLst/>
          </a:prstGeom>
          <a:noFill/>
        </p:spPr>
      </p:pic>
      <p:sp>
        <p:nvSpPr>
          <p:cNvPr id="18" name="Rechteck 17"/>
          <p:cNvSpPr/>
          <p:nvPr/>
        </p:nvSpPr>
        <p:spPr>
          <a:xfrm>
            <a:off x="0" y="1498719"/>
            <a:ext cx="9144000" cy="1292662"/>
          </a:xfrm>
          <a:prstGeom prst="rect">
            <a:avLst/>
          </a:prstGeom>
        </p:spPr>
        <p:txBody>
          <a:bodyPr wrap="square">
            <a:spAutoFit/>
          </a:bodyPr>
          <a:lstStyle/>
          <a:p>
            <a:pPr algn="just"/>
            <a:r>
              <a:rPr lang="de-DE" sz="1600" dirty="0"/>
              <a:t>„Die Zukunft Deutschlands wird davon abhängen, dass wir die bewusste Erziehung unserer Kinder, orientiert an gemeinsamen Maßstäben und Überzeugungen, programmatisch zum ersten Thema der Nation machen, dass wir unsere Tatkraft, unsere Fantasie und unser Geld in den Dienst der Erziehung unserer Kinder und Jugendlichen stellen.“ </a:t>
            </a:r>
            <a:endParaRPr lang="de-DE" sz="1600" dirty="0" smtClean="0"/>
          </a:p>
          <a:p>
            <a:pPr algn="r"/>
            <a:r>
              <a:rPr lang="de-DE" sz="1400" dirty="0" smtClean="0">
                <a:solidFill>
                  <a:schemeClr val="tx2">
                    <a:lumMod val="40000"/>
                    <a:lumOff val="60000"/>
                  </a:schemeClr>
                </a:solidFill>
              </a:rPr>
              <a:t>Bernhard </a:t>
            </a:r>
            <a:r>
              <a:rPr lang="de-DE" sz="1400" dirty="0" err="1">
                <a:solidFill>
                  <a:schemeClr val="tx2">
                    <a:lumMod val="40000"/>
                    <a:lumOff val="60000"/>
                  </a:schemeClr>
                </a:solidFill>
              </a:rPr>
              <a:t>Bueb</a:t>
            </a:r>
            <a:r>
              <a:rPr lang="de-DE" sz="1400" dirty="0">
                <a:solidFill>
                  <a:schemeClr val="tx2">
                    <a:lumMod val="40000"/>
                    <a:lumOff val="60000"/>
                  </a:schemeClr>
                </a:solidFill>
              </a:rPr>
              <a:t>, Lob der Disziplin – Eine Streitschrift. Berlin 2006</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strVal val="#ppt_w*0.70"/>
                                          </p:val>
                                        </p:tav>
                                        <p:tav tm="100000">
                                          <p:val>
                                            <p:strVal val="#ppt_w"/>
                                          </p:val>
                                        </p:tav>
                                      </p:tavLst>
                                    </p:anim>
                                    <p:anim calcmode="lin" valueType="num">
                                      <p:cBhvr>
                                        <p:cTn id="8" dur="1000" fill="hold"/>
                                        <p:tgtEl>
                                          <p:spTgt spid="30722"/>
                                        </p:tgtEl>
                                        <p:attrNameLst>
                                          <p:attrName>ppt_h</p:attrName>
                                        </p:attrNameLst>
                                      </p:cBhvr>
                                      <p:tavLst>
                                        <p:tav tm="0">
                                          <p:val>
                                            <p:strVal val="#ppt_h"/>
                                          </p:val>
                                        </p:tav>
                                        <p:tav tm="100000">
                                          <p:val>
                                            <p:strVal val="#ppt_h"/>
                                          </p:val>
                                        </p:tav>
                                      </p:tavLst>
                                    </p:anim>
                                    <p:animEffect transition="in" filter="fade">
                                      <p:cBhvr>
                                        <p:cTn id="9"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uppieren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76717">
            <a:off x="3416300" y="4335570"/>
            <a:ext cx="25908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uppieren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95706">
            <a:off x="3413125" y="-15875"/>
            <a:ext cx="244792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Schulabschluss    Berufs- u. Studienvorbereitung    </a:t>
            </a:r>
            <a:r>
              <a:rPr lang="de-DE" sz="1400" dirty="0" smtClean="0">
                <a:solidFill>
                  <a:schemeClr val="bg1"/>
                </a:solidFill>
              </a:rPr>
              <a:t>Persönlichkeitsbildung</a:t>
            </a:r>
            <a:endParaRPr lang="de-DE" sz="1400" dirty="0">
              <a:solidFill>
                <a:schemeClr val="bg1"/>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pic>
        <p:nvPicPr>
          <p:cNvPr id="23" name="Gruppieren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7304">
            <a:off x="3370057" y="2205038"/>
            <a:ext cx="2519362"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uppieren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89579">
            <a:off x="1463243" y="3194572"/>
            <a:ext cx="25193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feld 33"/>
          <p:cNvSpPr txBox="1">
            <a:spLocks noChangeArrowheads="1"/>
          </p:cNvSpPr>
          <p:nvPr/>
        </p:nvSpPr>
        <p:spPr bwMode="auto">
          <a:xfrm>
            <a:off x="1785938" y="45720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de-DE" altLang="de-DE" sz="1800">
              <a:latin typeface="Arial" panose="020B0604020202020204" pitchFamily="34" charset="0"/>
            </a:endParaRPr>
          </a:p>
        </p:txBody>
      </p:sp>
      <p:pic>
        <p:nvPicPr>
          <p:cNvPr id="27" name="Gruppieren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9583">
            <a:off x="5341412" y="1037549"/>
            <a:ext cx="2528887"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Gruppieren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212976"/>
            <a:ext cx="26638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Gruppieren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7304">
            <a:off x="1373611" y="985838"/>
            <a:ext cx="2519362"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feld 26"/>
          <p:cNvSpPr txBox="1">
            <a:spLocks noChangeArrowheads="1"/>
          </p:cNvSpPr>
          <p:nvPr/>
        </p:nvSpPr>
        <p:spPr bwMode="auto">
          <a:xfrm>
            <a:off x="3707904" y="836712"/>
            <a:ext cx="187220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Oberstes Ziel: bestmöglicher Schulabschluss</a:t>
            </a:r>
          </a:p>
        </p:txBody>
      </p:sp>
      <p:sp>
        <p:nvSpPr>
          <p:cNvPr id="32" name="Textfeld 30"/>
          <p:cNvSpPr txBox="1">
            <a:spLocks noChangeArrowheads="1"/>
          </p:cNvSpPr>
          <p:nvPr/>
        </p:nvSpPr>
        <p:spPr bwMode="auto">
          <a:xfrm>
            <a:off x="5508104" y="1852082"/>
            <a:ext cx="22145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Vorbereitung </a:t>
            </a:r>
            <a:r>
              <a:rPr lang="de-DE" altLang="de-DE" sz="1500" dirty="0" smtClean="0">
                <a:solidFill>
                  <a:schemeClr val="bg1"/>
                </a:solidFill>
                <a:latin typeface="Arial" panose="020B0604020202020204" pitchFamily="34" charset="0"/>
              </a:rPr>
              <a:t>auf             die </a:t>
            </a:r>
            <a:r>
              <a:rPr lang="de-DE" altLang="de-DE" sz="1500" dirty="0">
                <a:solidFill>
                  <a:schemeClr val="bg1"/>
                </a:solidFill>
                <a:latin typeface="Arial" panose="020B0604020202020204" pitchFamily="34" charset="0"/>
              </a:rPr>
              <a:t>Fachoberschule </a:t>
            </a:r>
            <a:r>
              <a:rPr lang="de-DE" altLang="de-DE" sz="1500" dirty="0" smtClean="0">
                <a:solidFill>
                  <a:schemeClr val="bg1"/>
                </a:solidFill>
                <a:latin typeface="Arial" panose="020B0604020202020204" pitchFamily="34" charset="0"/>
              </a:rPr>
              <a:t>bzw. das </a:t>
            </a:r>
            <a:r>
              <a:rPr lang="de-DE" altLang="de-DE" sz="1500" dirty="0">
                <a:solidFill>
                  <a:schemeClr val="bg1"/>
                </a:solidFill>
                <a:latin typeface="Arial" panose="020B0604020202020204" pitchFamily="34" charset="0"/>
              </a:rPr>
              <a:t>Gymnasium</a:t>
            </a:r>
          </a:p>
        </p:txBody>
      </p:sp>
      <p:sp>
        <p:nvSpPr>
          <p:cNvPr id="33" name="Textfeld 31"/>
          <p:cNvSpPr txBox="1">
            <a:spLocks noChangeArrowheads="1"/>
          </p:cNvSpPr>
          <p:nvPr/>
        </p:nvSpPr>
        <p:spPr bwMode="auto">
          <a:xfrm>
            <a:off x="5795963" y="4005263"/>
            <a:ext cx="20002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Entwicklung der Persönlichkeit   </a:t>
            </a:r>
            <a:r>
              <a:rPr lang="de-DE" altLang="de-DE" sz="1500" dirty="0" smtClean="0">
                <a:solidFill>
                  <a:schemeClr val="bg1"/>
                </a:solidFill>
                <a:latin typeface="Arial" panose="020B0604020202020204" pitchFamily="34" charset="0"/>
              </a:rPr>
              <a:t>    </a:t>
            </a:r>
            <a:r>
              <a:rPr lang="de-DE" altLang="de-DE" sz="1500" dirty="0">
                <a:solidFill>
                  <a:schemeClr val="bg1"/>
                </a:solidFill>
                <a:latin typeface="Arial" panose="020B0604020202020204" pitchFamily="34" charset="0"/>
              </a:rPr>
              <a:t>(Ich-Kompetenz)</a:t>
            </a:r>
          </a:p>
        </p:txBody>
      </p:sp>
      <p:sp>
        <p:nvSpPr>
          <p:cNvPr id="34" name="Textfeld 32"/>
          <p:cNvSpPr txBox="1">
            <a:spLocks noChangeArrowheads="1"/>
          </p:cNvSpPr>
          <p:nvPr/>
        </p:nvSpPr>
        <p:spPr bwMode="auto">
          <a:xfrm>
            <a:off x="3563938" y="5085184"/>
            <a:ext cx="2286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umfassendes Fachwissen    </a:t>
            </a:r>
            <a:r>
              <a:rPr lang="de-DE" altLang="de-DE" sz="1500" dirty="0" smtClean="0">
                <a:solidFill>
                  <a:schemeClr val="bg1"/>
                </a:solidFill>
                <a:latin typeface="Arial" panose="020B0604020202020204" pitchFamily="34" charset="0"/>
              </a:rPr>
              <a:t>               (</a:t>
            </a:r>
            <a:r>
              <a:rPr lang="de-DE" altLang="de-DE" sz="1500" dirty="0">
                <a:solidFill>
                  <a:schemeClr val="bg1"/>
                </a:solidFill>
                <a:latin typeface="Arial" panose="020B0604020202020204" pitchFamily="34" charset="0"/>
              </a:rPr>
              <a:t>Sach-Kompetenz)</a:t>
            </a:r>
          </a:p>
        </p:txBody>
      </p:sp>
      <p:sp>
        <p:nvSpPr>
          <p:cNvPr id="35" name="Textfeld 33"/>
          <p:cNvSpPr txBox="1">
            <a:spLocks noChangeArrowheads="1"/>
          </p:cNvSpPr>
          <p:nvPr/>
        </p:nvSpPr>
        <p:spPr bwMode="auto">
          <a:xfrm>
            <a:off x="1619250" y="4012322"/>
            <a:ext cx="22145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Entwicklung des Sozialverhaltens (Sozial-Kompetenz)</a:t>
            </a:r>
          </a:p>
        </p:txBody>
      </p:sp>
      <p:sp>
        <p:nvSpPr>
          <p:cNvPr id="36" name="Textfeld 34"/>
          <p:cNvSpPr txBox="1">
            <a:spLocks noChangeArrowheads="1"/>
          </p:cNvSpPr>
          <p:nvPr/>
        </p:nvSpPr>
        <p:spPr bwMode="auto">
          <a:xfrm>
            <a:off x="1564209" y="1852082"/>
            <a:ext cx="20716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Vorbereitung auf die Anforderungen der Berufswelt</a:t>
            </a:r>
          </a:p>
        </p:txBody>
      </p:sp>
      <p:sp>
        <p:nvSpPr>
          <p:cNvPr id="37" name="Textfeld 43"/>
          <p:cNvSpPr txBox="1">
            <a:spLocks noChangeArrowheads="1"/>
          </p:cNvSpPr>
          <p:nvPr/>
        </p:nvSpPr>
        <p:spPr bwMode="auto">
          <a:xfrm>
            <a:off x="3851920" y="2958043"/>
            <a:ext cx="1584176" cy="830997"/>
          </a:xfrm>
          <a:prstGeom prst="rect">
            <a:avLst/>
          </a:prstGeom>
          <a:solidFill>
            <a:srgbClr val="189BF4">
              <a:alpha val="0"/>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de-DE" altLang="de-DE" sz="2400" b="1" dirty="0">
                <a:solidFill>
                  <a:schemeClr val="bg1"/>
                </a:solidFill>
              </a:rPr>
              <a:t>Unsere </a:t>
            </a:r>
          </a:p>
          <a:p>
            <a:pPr algn="ctr" eaLnBrk="1" hangingPunct="1">
              <a:spcBef>
                <a:spcPct val="0"/>
              </a:spcBef>
              <a:buClrTx/>
              <a:buSzTx/>
              <a:buFontTx/>
              <a:buNone/>
            </a:pPr>
            <a:r>
              <a:rPr lang="de-DE" altLang="de-DE" sz="2400" b="1" dirty="0">
                <a:solidFill>
                  <a:schemeClr val="bg1"/>
                </a:solidFill>
              </a:rPr>
              <a:t>Schüler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nodePh="1">
                                  <p:stCondLst>
                                    <p:cond delay="0"/>
                                  </p:stCondLst>
                                  <p:endCondLst>
                                    <p:cond evt="begin" delay="0">
                                      <p:tn val="5"/>
                                    </p:cond>
                                  </p:endCondLst>
                                  <p:childTnLst>
                                    <p:animRot by="21600000">
                                      <p:cBhvr>
                                        <p:cTn id="6" dur="5000" fill="hold"/>
                                        <p:tgtEl>
                                          <p:spTgt spid="26"/>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27"/>
                                        </p:tgtEl>
                                        <p:attrNameLst>
                                          <p:attrName>r</p:attrName>
                                        </p:attrNameLst>
                                      </p:cBhvr>
                                    </p:animRot>
                                  </p:childTnLst>
                                </p:cTn>
                              </p:par>
                              <p:par>
                                <p:cTn id="9" presetID="8" presetClass="emph" presetSubtype="0" fill="hold" nodeType="withEffect">
                                  <p:stCondLst>
                                    <p:cond delay="0"/>
                                  </p:stCondLst>
                                  <p:childTnLst>
                                    <p:animRot by="21600000">
                                      <p:cBhvr>
                                        <p:cTn id="10" dur="5000" fill="hold"/>
                                        <p:tgtEl>
                                          <p:spTgt spid="28"/>
                                        </p:tgtEl>
                                        <p:attrNameLst>
                                          <p:attrName>r</p:attrName>
                                        </p:attrNameLst>
                                      </p:cBhvr>
                                    </p:animRot>
                                  </p:childTnLst>
                                </p:cTn>
                              </p:par>
                              <p:par>
                                <p:cTn id="11" presetID="8" presetClass="emph" presetSubtype="0" fill="hold" nodeType="withEffect">
                                  <p:stCondLst>
                                    <p:cond delay="0"/>
                                  </p:stCondLst>
                                  <p:childTnLst>
                                    <p:animRot by="21600000">
                                      <p:cBhvr>
                                        <p:cTn id="12" dur="5000" fill="hold"/>
                                        <p:tgtEl>
                                          <p:spTgt spid="29"/>
                                        </p:tgtEl>
                                        <p:attrNameLst>
                                          <p:attrName>r</p:attrName>
                                        </p:attrNameLst>
                                      </p:cBhvr>
                                    </p:animRot>
                                  </p:childTnLst>
                                </p:cTn>
                              </p:par>
                              <p:par>
                                <p:cTn id="13" presetID="8" presetClass="emph" presetSubtype="0" fill="hold" nodeType="withEffect">
                                  <p:stCondLst>
                                    <p:cond delay="0"/>
                                  </p:stCondLst>
                                  <p:childTnLst>
                                    <p:animRot by="21600000">
                                      <p:cBhvr>
                                        <p:cTn id="14" dur="5000" fill="hold"/>
                                        <p:tgtEl>
                                          <p:spTgt spid="30"/>
                                        </p:tgtEl>
                                        <p:attrNameLst>
                                          <p:attrName>r</p:attrName>
                                        </p:attrNameLst>
                                      </p:cBhvr>
                                    </p:animRot>
                                  </p:childTnLst>
                                </p:cTn>
                              </p:par>
                              <p:par>
                                <p:cTn id="15" presetID="8" presetClass="emph" presetSubtype="0" fill="hold" nodeType="withEffect">
                                  <p:stCondLst>
                                    <p:cond delay="0"/>
                                  </p:stCondLst>
                                  <p:childTnLst>
                                    <p:animRot by="21600000">
                                      <p:cBhvr>
                                        <p:cTn id="16" dur="5000" fill="hold"/>
                                        <p:tgtEl>
                                          <p:spTgt spid="25"/>
                                        </p:tgtEl>
                                        <p:attrNameLst>
                                          <p:attrName>r</p:attrName>
                                        </p:attrNameLst>
                                      </p:cBhvr>
                                    </p:animRot>
                                  </p:childTnLst>
                                </p:cTn>
                              </p:par>
                              <p:par>
                                <p:cTn id="17" presetID="8" presetClass="emph" presetSubtype="0" fill="hold" nodeType="withEffect">
                                  <p:stCondLst>
                                    <p:cond delay="0"/>
                                  </p:stCondLst>
                                  <p:childTnLst>
                                    <p:animRot by="21600000">
                                      <p:cBhvr>
                                        <p:cTn id="18" dur="5000" fill="hold"/>
                                        <p:tgtEl>
                                          <p:spTgt spid="24"/>
                                        </p:tgtEl>
                                        <p:attrNameLst>
                                          <p:attrName>r</p:attrName>
                                        </p:attrNameLst>
                                      </p:cBhvr>
                                    </p:animRot>
                                  </p:childTnLst>
                                </p:cTn>
                              </p:par>
                              <p:par>
                                <p:cTn id="19" presetID="8" presetClass="emph" presetSubtype="0" fill="hold" nodeType="withEffect">
                                  <p:stCondLst>
                                    <p:cond delay="0"/>
                                  </p:stCondLst>
                                  <p:childTnLst>
                                    <p:animRot by="21600000">
                                      <p:cBhvr>
                                        <p:cTn id="20" dur="5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Schulabschluss    Berufs- u. Studienvorbereitung    </a:t>
            </a:r>
            <a:r>
              <a:rPr lang="de-DE" sz="1400" dirty="0" smtClean="0">
                <a:solidFill>
                  <a:schemeClr val="bg1"/>
                </a:solidFill>
              </a:rPr>
              <a:t>Persönlichkeitsbildung</a:t>
            </a:r>
            <a:endParaRPr lang="de-DE" sz="1400" dirty="0">
              <a:solidFill>
                <a:schemeClr val="bg1"/>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
        <p:nvSpPr>
          <p:cNvPr id="7" name="Textfeld 6"/>
          <p:cNvSpPr txBox="1"/>
          <p:nvPr/>
        </p:nvSpPr>
        <p:spPr>
          <a:xfrm>
            <a:off x="0" y="765865"/>
            <a:ext cx="2483768" cy="430887"/>
          </a:xfrm>
          <a:prstGeom prst="rect">
            <a:avLst/>
          </a:prstGeom>
          <a:noFill/>
        </p:spPr>
        <p:txBody>
          <a:bodyPr wrap="square" rtlCol="0">
            <a:spAutoFit/>
          </a:bodyPr>
          <a:lstStyle/>
          <a:p>
            <a:r>
              <a:rPr lang="de-DE" sz="2200" b="1" dirty="0" smtClean="0"/>
              <a:t>Was tun wir dafür?</a:t>
            </a:r>
            <a:endParaRPr lang="de-DE" sz="2200" b="1" dirty="0"/>
          </a:p>
        </p:txBody>
      </p:sp>
      <p:sp>
        <p:nvSpPr>
          <p:cNvPr id="11" name="Textfeld 10"/>
          <p:cNvSpPr txBox="1"/>
          <p:nvPr/>
        </p:nvSpPr>
        <p:spPr>
          <a:xfrm>
            <a:off x="0" y="1137518"/>
            <a:ext cx="9324528" cy="5109091"/>
          </a:xfrm>
          <a:prstGeom prst="rect">
            <a:avLst/>
          </a:prstGeom>
          <a:noFill/>
        </p:spPr>
        <p:txBody>
          <a:bodyPr wrap="square" rtlCol="0">
            <a:spAutoFit/>
          </a:bodyPr>
          <a:lstStyle/>
          <a:p>
            <a:pPr>
              <a:buFont typeface="Arial" pitchFamily="34" charset="0"/>
              <a:buChar char="•"/>
            </a:pPr>
            <a:r>
              <a:rPr lang="de-DE" dirty="0" smtClean="0"/>
              <a:t> </a:t>
            </a:r>
            <a:r>
              <a:rPr lang="de-DE" sz="1700" dirty="0" smtClean="0"/>
              <a:t>Übernahme von Verantwortung</a:t>
            </a:r>
          </a:p>
          <a:p>
            <a:pPr marL="180000">
              <a:buFont typeface="Wingdings" pitchFamily="2" charset="2"/>
              <a:buChar char="ü"/>
            </a:pPr>
            <a:r>
              <a:rPr lang="de-DE" sz="1600" dirty="0" smtClean="0"/>
              <a:t> Schülerparlament; Schülermitverwaltung</a:t>
            </a:r>
          </a:p>
          <a:p>
            <a:pPr marL="180000">
              <a:buFont typeface="Wingdings" pitchFamily="2" charset="2"/>
              <a:buChar char="ü"/>
            </a:pPr>
            <a:r>
              <a:rPr lang="de-DE" sz="1600" dirty="0"/>
              <a:t> </a:t>
            </a:r>
            <a:r>
              <a:rPr lang="de-DE" sz="1600" dirty="0" smtClean="0"/>
              <a:t>Schüleraufsicht in den Pausen</a:t>
            </a:r>
          </a:p>
          <a:p>
            <a:pPr marL="180000">
              <a:buFont typeface="Wingdings" pitchFamily="2" charset="2"/>
              <a:buChar char="ü"/>
            </a:pPr>
            <a:r>
              <a:rPr lang="de-DE" sz="1600" dirty="0"/>
              <a:t> </a:t>
            </a:r>
            <a:r>
              <a:rPr lang="de-DE" sz="1600" dirty="0" smtClean="0"/>
              <a:t>Patenschaften</a:t>
            </a:r>
          </a:p>
          <a:p>
            <a:pPr marL="180000">
              <a:buFont typeface="Wingdings" pitchFamily="2" charset="2"/>
              <a:buChar char="ü"/>
            </a:pPr>
            <a:r>
              <a:rPr lang="de-DE" sz="1600" dirty="0"/>
              <a:t> </a:t>
            </a:r>
            <a:r>
              <a:rPr lang="de-DE" sz="1600" dirty="0" smtClean="0"/>
              <a:t>Schülernachhilfe „Schüler helfen Schülern“</a:t>
            </a:r>
          </a:p>
          <a:p>
            <a:pPr marL="180000">
              <a:buFont typeface="Wingdings" pitchFamily="2" charset="2"/>
              <a:buChar char="ü"/>
            </a:pPr>
            <a:r>
              <a:rPr lang="de-DE" sz="1600" dirty="0"/>
              <a:t> </a:t>
            </a:r>
            <a:r>
              <a:rPr lang="de-DE" sz="1600" dirty="0" smtClean="0"/>
              <a:t>Organisation von Schülerpartys und Sport-</a:t>
            </a:r>
            <a:r>
              <a:rPr lang="de-DE" sz="1600" dirty="0" err="1" smtClean="0"/>
              <a:t>Tunieren</a:t>
            </a:r>
            <a:endParaRPr lang="de-DE" sz="1600" dirty="0" smtClean="0"/>
          </a:p>
          <a:p>
            <a:pPr marL="180000">
              <a:buFont typeface="Wingdings" pitchFamily="2" charset="2"/>
              <a:buChar char="ü"/>
            </a:pPr>
            <a:r>
              <a:rPr lang="de-DE" sz="1600" dirty="0" smtClean="0"/>
              <a:t>…</a:t>
            </a:r>
          </a:p>
          <a:p>
            <a:pPr>
              <a:buFont typeface="Arial" pitchFamily="34" charset="0"/>
              <a:buChar char="•"/>
            </a:pPr>
            <a:r>
              <a:rPr lang="de-DE" sz="1700" dirty="0"/>
              <a:t> r</a:t>
            </a:r>
            <a:r>
              <a:rPr lang="de-DE" sz="1700" dirty="0" smtClean="0"/>
              <a:t>egelmäßige Aktionen zur Unterstützung Hilfebedürftiger</a:t>
            </a:r>
          </a:p>
          <a:p>
            <a:pPr marL="180000">
              <a:buFont typeface="Wingdings" pitchFamily="2" charset="2"/>
              <a:buChar char="ü"/>
            </a:pPr>
            <a:r>
              <a:rPr lang="de-DE" sz="1600" dirty="0" smtClean="0"/>
              <a:t>UNICEF-Lauf</a:t>
            </a:r>
          </a:p>
          <a:p>
            <a:pPr marL="180000">
              <a:buFont typeface="Wingdings" pitchFamily="2" charset="2"/>
              <a:buChar char="ü"/>
            </a:pPr>
            <a:r>
              <a:rPr lang="de-DE" sz="1600" dirty="0"/>
              <a:t> </a:t>
            </a:r>
            <a:r>
              <a:rPr lang="de-DE" sz="1600" dirty="0" smtClean="0"/>
              <a:t>Aktion Tagwerk</a:t>
            </a:r>
          </a:p>
          <a:p>
            <a:pPr marL="180000">
              <a:buFont typeface="Wingdings" pitchFamily="2" charset="2"/>
              <a:buChar char="ü"/>
            </a:pPr>
            <a:r>
              <a:rPr lang="de-DE" sz="1600" dirty="0"/>
              <a:t> </a:t>
            </a:r>
            <a:r>
              <a:rPr lang="de-DE" sz="1600" dirty="0" smtClean="0"/>
              <a:t>…</a:t>
            </a:r>
            <a:endParaRPr lang="de-DE" sz="1700" dirty="0" smtClean="0"/>
          </a:p>
          <a:p>
            <a:pPr>
              <a:buFont typeface="Arial" pitchFamily="34" charset="0"/>
              <a:buChar char="•"/>
            </a:pPr>
            <a:r>
              <a:rPr lang="de-DE" sz="1700" dirty="0" smtClean="0"/>
              <a:t> Sozialpraktikum </a:t>
            </a:r>
            <a:r>
              <a:rPr lang="de-DE" sz="1500" dirty="0" smtClean="0"/>
              <a:t>in Klassenstufe 9</a:t>
            </a:r>
          </a:p>
          <a:p>
            <a:pPr>
              <a:buFont typeface="Arial" pitchFamily="34" charset="0"/>
              <a:buChar char="•"/>
            </a:pPr>
            <a:r>
              <a:rPr lang="de-DE" sz="1700" dirty="0"/>
              <a:t> </a:t>
            </a:r>
            <a:r>
              <a:rPr lang="de-DE" sz="1700" dirty="0" smtClean="0"/>
              <a:t>Besuch der Gedenkstätten in Verdun sowie des Konzentrationslagers </a:t>
            </a:r>
            <a:r>
              <a:rPr lang="de-DE" sz="1700" dirty="0" err="1" smtClean="0"/>
              <a:t>Natzweiler</a:t>
            </a:r>
            <a:r>
              <a:rPr lang="de-DE" sz="1700" dirty="0" smtClean="0"/>
              <a:t>/</a:t>
            </a:r>
            <a:r>
              <a:rPr lang="de-DE" sz="1700" dirty="0" err="1" smtClean="0"/>
              <a:t>Struthof</a:t>
            </a:r>
            <a:endParaRPr lang="de-DE" sz="1700" dirty="0" smtClean="0"/>
          </a:p>
          <a:p>
            <a:pPr>
              <a:buFont typeface="Arial" pitchFamily="34" charset="0"/>
              <a:buChar char="•"/>
            </a:pPr>
            <a:r>
              <a:rPr lang="de-DE" sz="1700" dirty="0"/>
              <a:t> </a:t>
            </a:r>
            <a:r>
              <a:rPr lang="de-DE" sz="1700" dirty="0" smtClean="0"/>
              <a:t>Schul- und Studienfahrten</a:t>
            </a:r>
          </a:p>
          <a:p>
            <a:pPr marL="180000">
              <a:buFont typeface="Wingdings" pitchFamily="2" charset="2"/>
              <a:buChar char="ü"/>
            </a:pPr>
            <a:r>
              <a:rPr lang="de-DE" sz="1600" dirty="0" smtClean="0"/>
              <a:t> Integrationsfahrt</a:t>
            </a:r>
          </a:p>
          <a:p>
            <a:pPr marL="180000">
              <a:buFont typeface="Wingdings" pitchFamily="2" charset="2"/>
              <a:buChar char="ü"/>
            </a:pPr>
            <a:r>
              <a:rPr lang="de-DE" sz="1600" dirty="0" smtClean="0"/>
              <a:t> Irland</a:t>
            </a:r>
          </a:p>
          <a:p>
            <a:pPr marL="180000">
              <a:buFont typeface="Wingdings" pitchFamily="2" charset="2"/>
              <a:buChar char="ü"/>
            </a:pPr>
            <a:r>
              <a:rPr lang="de-DE" sz="1600" dirty="0"/>
              <a:t> </a:t>
            </a:r>
            <a:r>
              <a:rPr lang="de-DE" sz="1600" dirty="0" smtClean="0"/>
              <a:t>Skifreizeit</a:t>
            </a:r>
          </a:p>
          <a:p>
            <a:pPr marL="180000">
              <a:buFont typeface="Wingdings" pitchFamily="2" charset="2"/>
              <a:buChar char="ü"/>
            </a:pPr>
            <a:r>
              <a:rPr lang="de-DE" sz="1600" dirty="0"/>
              <a:t> </a:t>
            </a:r>
            <a:r>
              <a:rPr lang="de-DE" sz="1600" dirty="0" smtClean="0"/>
              <a:t>Abschlussfahrt</a:t>
            </a:r>
          </a:p>
          <a:p>
            <a:pPr marL="180000">
              <a:buFont typeface="Wingdings" pitchFamily="2" charset="2"/>
              <a:buChar char="ü"/>
            </a:pPr>
            <a:r>
              <a:rPr lang="de-DE" sz="1600" dirty="0" smtClean="0"/>
              <a:t> jährlicher Eisbahnbesuch</a:t>
            </a:r>
          </a:p>
          <a:p>
            <a:pPr marL="180000">
              <a:buFont typeface="Wingdings" pitchFamily="2" charset="2"/>
              <a:buChar char="ü"/>
            </a:pPr>
            <a:r>
              <a:rPr lang="de-DE" sz="1600" dirty="0"/>
              <a:t> </a:t>
            </a:r>
            <a:r>
              <a:rPr lang="de-DE" sz="1600" dirty="0" smtClean="0"/>
              <a:t>…</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Schulabschluss    Berufs- u. Studienvorbereitung    </a:t>
            </a:r>
            <a:r>
              <a:rPr lang="de-DE" sz="1400" dirty="0" smtClean="0">
                <a:solidFill>
                  <a:schemeClr val="bg1"/>
                </a:solidFill>
              </a:rPr>
              <a:t>Persönlichkeitsbildung</a:t>
            </a:r>
            <a:endParaRPr lang="de-DE" sz="1400" dirty="0">
              <a:solidFill>
                <a:schemeClr val="bg1"/>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
        <p:nvSpPr>
          <p:cNvPr id="7" name="Textfeld 6"/>
          <p:cNvSpPr txBox="1"/>
          <p:nvPr/>
        </p:nvSpPr>
        <p:spPr>
          <a:xfrm>
            <a:off x="0" y="765865"/>
            <a:ext cx="2483768" cy="430887"/>
          </a:xfrm>
          <a:prstGeom prst="rect">
            <a:avLst/>
          </a:prstGeom>
          <a:noFill/>
        </p:spPr>
        <p:txBody>
          <a:bodyPr wrap="square" rtlCol="0">
            <a:spAutoFit/>
          </a:bodyPr>
          <a:lstStyle/>
          <a:p>
            <a:r>
              <a:rPr lang="de-DE" sz="2200" b="1" dirty="0" smtClean="0"/>
              <a:t>Was tun wir dafür?</a:t>
            </a:r>
            <a:endParaRPr lang="de-DE" sz="2200" b="1" dirty="0"/>
          </a:p>
        </p:txBody>
      </p:sp>
      <p:sp>
        <p:nvSpPr>
          <p:cNvPr id="11" name="Textfeld 10"/>
          <p:cNvSpPr txBox="1"/>
          <p:nvPr/>
        </p:nvSpPr>
        <p:spPr>
          <a:xfrm>
            <a:off x="0" y="1137518"/>
            <a:ext cx="9324528" cy="3770263"/>
          </a:xfrm>
          <a:prstGeom prst="rect">
            <a:avLst/>
          </a:prstGeom>
          <a:noFill/>
        </p:spPr>
        <p:txBody>
          <a:bodyPr wrap="square" rtlCol="0">
            <a:spAutoFit/>
          </a:bodyPr>
          <a:lstStyle/>
          <a:p>
            <a:pPr>
              <a:buFont typeface="Arial" pitchFamily="34" charset="0"/>
              <a:buChar char="•"/>
            </a:pPr>
            <a:r>
              <a:rPr lang="de-DE" dirty="0" smtClean="0"/>
              <a:t> </a:t>
            </a:r>
            <a:r>
              <a:rPr lang="de-DE" sz="1700" dirty="0" smtClean="0"/>
              <a:t>präsentieren und moderieren</a:t>
            </a:r>
          </a:p>
          <a:p>
            <a:pPr marL="180000">
              <a:buFont typeface="Wingdings" pitchFamily="2" charset="2"/>
              <a:buChar char="ü"/>
            </a:pPr>
            <a:r>
              <a:rPr lang="de-DE" sz="1600" dirty="0" smtClean="0"/>
              <a:t> Bunter Abend; Abschlussfeiern; Orientierungsstufen-Musical</a:t>
            </a:r>
          </a:p>
          <a:p>
            <a:pPr marL="180000">
              <a:buFont typeface="Wingdings" pitchFamily="2" charset="2"/>
              <a:buChar char="ü"/>
            </a:pPr>
            <a:r>
              <a:rPr lang="de-DE" sz="1600" dirty="0"/>
              <a:t> </a:t>
            </a:r>
            <a:r>
              <a:rPr lang="de-DE" sz="1600" dirty="0" smtClean="0"/>
              <a:t>Schulfeste</a:t>
            </a:r>
          </a:p>
          <a:p>
            <a:pPr marL="180000">
              <a:buFont typeface="Wingdings" pitchFamily="2" charset="2"/>
              <a:buChar char="ü"/>
            </a:pPr>
            <a:r>
              <a:rPr lang="de-DE" sz="1600" dirty="0" smtClean="0"/>
              <a:t>Hausführungen am Tag der offenen Tür oder am Elterninformationstag</a:t>
            </a:r>
          </a:p>
          <a:p>
            <a:pPr marL="180000">
              <a:buFont typeface="Wingdings" pitchFamily="2" charset="2"/>
              <a:buChar char="ü"/>
            </a:pPr>
            <a:r>
              <a:rPr lang="de-DE" sz="1600" dirty="0" smtClean="0"/>
              <a:t>…</a:t>
            </a:r>
          </a:p>
          <a:p>
            <a:pPr>
              <a:buFont typeface="Arial" pitchFamily="34" charset="0"/>
              <a:buChar char="•"/>
            </a:pPr>
            <a:r>
              <a:rPr lang="de-DE" sz="1700" dirty="0"/>
              <a:t> </a:t>
            </a:r>
            <a:r>
              <a:rPr lang="de-DE" sz="1700" dirty="0" smtClean="0"/>
              <a:t>organisieren</a:t>
            </a:r>
          </a:p>
          <a:p>
            <a:pPr marL="180000">
              <a:buFont typeface="Wingdings" pitchFamily="2" charset="2"/>
              <a:buChar char="ü"/>
            </a:pPr>
            <a:r>
              <a:rPr lang="de-DE" sz="1600" dirty="0" smtClean="0"/>
              <a:t>Sport-Turniere</a:t>
            </a:r>
          </a:p>
          <a:p>
            <a:pPr marL="180000">
              <a:buFont typeface="Wingdings" pitchFamily="2" charset="2"/>
              <a:buChar char="ü"/>
            </a:pPr>
            <a:r>
              <a:rPr lang="de-DE" sz="1600" dirty="0"/>
              <a:t> </a:t>
            </a:r>
            <a:r>
              <a:rPr lang="de-DE" sz="1600" dirty="0" smtClean="0"/>
              <a:t>Bunter Abend; Abschlussfeiern; Orientierungsstufen-Musical</a:t>
            </a:r>
          </a:p>
          <a:p>
            <a:pPr marL="180000">
              <a:buFont typeface="Wingdings" pitchFamily="2" charset="2"/>
              <a:buChar char="ü"/>
            </a:pPr>
            <a:r>
              <a:rPr lang="de-DE" sz="1600" dirty="0"/>
              <a:t> </a:t>
            </a:r>
            <a:r>
              <a:rPr lang="de-DE" sz="1600" dirty="0" smtClean="0"/>
              <a:t>Schulfeste; Schülerparty</a:t>
            </a:r>
          </a:p>
          <a:p>
            <a:pPr marL="180000">
              <a:buFont typeface="Wingdings" pitchFamily="2" charset="2"/>
              <a:buChar char="ü"/>
            </a:pPr>
            <a:r>
              <a:rPr lang="de-DE" sz="1600" dirty="0"/>
              <a:t> </a:t>
            </a:r>
            <a:r>
              <a:rPr lang="de-DE" sz="1600" dirty="0" smtClean="0"/>
              <a:t>…</a:t>
            </a:r>
            <a:endParaRPr lang="de-DE" sz="1700" dirty="0" smtClean="0"/>
          </a:p>
          <a:p>
            <a:pPr>
              <a:buFont typeface="Arial" pitchFamily="34" charset="0"/>
              <a:buChar char="•"/>
            </a:pPr>
            <a:r>
              <a:rPr lang="de-DE" sz="1700" dirty="0" smtClean="0"/>
              <a:t> Wettbewerbe</a:t>
            </a:r>
          </a:p>
          <a:p>
            <a:pPr marL="180000">
              <a:buFont typeface="Wingdings" pitchFamily="2" charset="2"/>
              <a:buChar char="ü"/>
            </a:pPr>
            <a:r>
              <a:rPr lang="de-DE" sz="1400" dirty="0" smtClean="0"/>
              <a:t>Musik- und Lesewettbewerb</a:t>
            </a:r>
          </a:p>
          <a:p>
            <a:pPr marL="180000">
              <a:buFont typeface="Wingdings" pitchFamily="2" charset="2"/>
              <a:buChar char="ü"/>
            </a:pPr>
            <a:r>
              <a:rPr lang="de-DE" sz="1400" dirty="0" smtClean="0"/>
              <a:t>Sport-Turniere</a:t>
            </a:r>
          </a:p>
          <a:p>
            <a:pPr marL="180000">
              <a:buFont typeface="Wingdings" pitchFamily="2" charset="2"/>
              <a:buChar char="ü"/>
            </a:pPr>
            <a:r>
              <a:rPr lang="de-DE" sz="1400" dirty="0" smtClean="0"/>
              <a:t>…</a:t>
            </a:r>
            <a:endParaRPr lang="de-DE" sz="1500" dirty="0" smtClean="0"/>
          </a:p>
          <a:p>
            <a:pPr>
              <a:buFont typeface="Arial" pitchFamily="34" charset="0"/>
              <a:buChar char="•"/>
            </a:pPr>
            <a:r>
              <a:rPr lang="de-DE" sz="1700" dirty="0" smtClean="0"/>
              <a:t> Schulsozialarbeit</a:t>
            </a:r>
          </a:p>
        </p:txBody>
      </p:sp>
      <p:pic>
        <p:nvPicPr>
          <p:cNvPr id="33794" name="Picture 2" descr="http://www.adam-mueller-realschule-plus.de/wp-content/uploads/2014/12/tb_schulsozialarbeit.png"/>
          <p:cNvPicPr>
            <a:picLocks noChangeAspect="1" noChangeArrowheads="1"/>
          </p:cNvPicPr>
          <p:nvPr/>
        </p:nvPicPr>
        <p:blipFill>
          <a:blip r:embed="rId2" cstate="print"/>
          <a:srcRect/>
          <a:stretch>
            <a:fillRect/>
          </a:stretch>
        </p:blipFill>
        <p:spPr bwMode="auto">
          <a:xfrm>
            <a:off x="1838229" y="4473328"/>
            <a:ext cx="6982243" cy="19080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strVal val="#ppt_w*0.70"/>
                                          </p:val>
                                        </p:tav>
                                        <p:tav tm="100000">
                                          <p:val>
                                            <p:strVal val="#ppt_w"/>
                                          </p:val>
                                        </p:tav>
                                      </p:tavLst>
                                    </p:anim>
                                    <p:anim calcmode="lin" valueType="num">
                                      <p:cBhvr>
                                        <p:cTn id="8" dur="1000" fill="hold"/>
                                        <p:tgtEl>
                                          <p:spTgt spid="33794"/>
                                        </p:tgtEl>
                                        <p:attrNameLst>
                                          <p:attrName>ppt_h</p:attrName>
                                        </p:attrNameLst>
                                      </p:cBhvr>
                                      <p:tavLst>
                                        <p:tav tm="0">
                                          <p:val>
                                            <p:strVal val="#ppt_h"/>
                                          </p:val>
                                        </p:tav>
                                        <p:tav tm="100000">
                                          <p:val>
                                            <p:strVal val="#ppt_h"/>
                                          </p:val>
                                        </p:tav>
                                      </p:tavLst>
                                    </p:anim>
                                    <p:animEffect transition="in" filter="fade">
                                      <p:cBhvr>
                                        <p:cTn id="9" dur="1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Schulabschluss    Berufs- u. Studienvorbereitung    </a:t>
            </a:r>
            <a:r>
              <a:rPr lang="de-DE" sz="1400" dirty="0" smtClean="0">
                <a:solidFill>
                  <a:schemeClr val="bg1"/>
                </a:solidFill>
              </a:rPr>
              <a:t>Persönlichkeitsbildung</a:t>
            </a:r>
            <a:endParaRPr lang="de-DE" sz="1400" dirty="0">
              <a:solidFill>
                <a:schemeClr val="bg1"/>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
        <p:nvSpPr>
          <p:cNvPr id="7" name="Textfeld 6"/>
          <p:cNvSpPr txBox="1"/>
          <p:nvPr/>
        </p:nvSpPr>
        <p:spPr>
          <a:xfrm>
            <a:off x="0" y="765865"/>
            <a:ext cx="2483768" cy="430887"/>
          </a:xfrm>
          <a:prstGeom prst="rect">
            <a:avLst/>
          </a:prstGeom>
          <a:noFill/>
        </p:spPr>
        <p:txBody>
          <a:bodyPr wrap="square" rtlCol="0">
            <a:spAutoFit/>
          </a:bodyPr>
          <a:lstStyle/>
          <a:p>
            <a:r>
              <a:rPr lang="de-DE" sz="2200" b="1" dirty="0" smtClean="0"/>
              <a:t>Was tun wir dafür?</a:t>
            </a:r>
            <a:endParaRPr lang="de-DE" sz="2200" b="1" dirty="0"/>
          </a:p>
        </p:txBody>
      </p:sp>
      <p:sp>
        <p:nvSpPr>
          <p:cNvPr id="11" name="Textfeld 10"/>
          <p:cNvSpPr txBox="1"/>
          <p:nvPr/>
        </p:nvSpPr>
        <p:spPr>
          <a:xfrm>
            <a:off x="0" y="1274857"/>
            <a:ext cx="9144000" cy="2446824"/>
          </a:xfrm>
          <a:prstGeom prst="rect">
            <a:avLst/>
          </a:prstGeom>
          <a:noFill/>
        </p:spPr>
        <p:txBody>
          <a:bodyPr wrap="square" rtlCol="0">
            <a:spAutoFit/>
          </a:bodyPr>
          <a:lstStyle/>
          <a:p>
            <a:r>
              <a:rPr lang="de-DE" sz="1700" b="1" dirty="0" smtClean="0"/>
              <a:t>Schule ohne Rassismus – Schule mit Courage</a:t>
            </a:r>
          </a:p>
          <a:p>
            <a:endParaRPr lang="de-DE" sz="1700" dirty="0"/>
          </a:p>
          <a:p>
            <a:pPr>
              <a:buFont typeface="Arial" pitchFamily="34" charset="0"/>
              <a:buChar char="•"/>
            </a:pPr>
            <a:r>
              <a:rPr lang="de-DE" sz="1700" dirty="0" smtClean="0"/>
              <a:t> Aktivitäten und Projekte gegen Gewalt und Rassismus</a:t>
            </a:r>
          </a:p>
          <a:p>
            <a:pPr>
              <a:buFont typeface="Arial" pitchFamily="34" charset="0"/>
              <a:buChar char="•"/>
            </a:pPr>
            <a:r>
              <a:rPr lang="de-DE" sz="1700" dirty="0"/>
              <a:t> </a:t>
            </a:r>
            <a:r>
              <a:rPr lang="de-DE" sz="1700" dirty="0" smtClean="0"/>
              <a:t>Leitbild</a:t>
            </a:r>
          </a:p>
          <a:p>
            <a:pPr marL="180000">
              <a:buFont typeface="Wingdings" pitchFamily="2" charset="2"/>
              <a:buChar char="ü"/>
            </a:pPr>
            <a:r>
              <a:rPr lang="de-DE" sz="1600" dirty="0"/>
              <a:t> </a:t>
            </a:r>
            <a:r>
              <a:rPr lang="de-DE" sz="1600" dirty="0" smtClean="0"/>
              <a:t>Angstfreiheit</a:t>
            </a:r>
          </a:p>
          <a:p>
            <a:pPr marL="180000">
              <a:buFont typeface="Wingdings" pitchFamily="2" charset="2"/>
              <a:buChar char="ü"/>
            </a:pPr>
            <a:r>
              <a:rPr lang="de-DE" sz="1600" dirty="0"/>
              <a:t> </a:t>
            </a:r>
            <a:r>
              <a:rPr lang="de-DE" sz="1600" dirty="0" smtClean="0"/>
              <a:t>Geborgenheit</a:t>
            </a:r>
          </a:p>
          <a:p>
            <a:pPr marL="180000">
              <a:buFont typeface="Wingdings" pitchFamily="2" charset="2"/>
              <a:buChar char="ü"/>
            </a:pPr>
            <a:r>
              <a:rPr lang="de-DE" sz="1600" dirty="0"/>
              <a:t> </a:t>
            </a:r>
            <a:r>
              <a:rPr lang="de-DE" sz="1600" dirty="0" smtClean="0"/>
              <a:t>Sicherheit</a:t>
            </a:r>
          </a:p>
          <a:p>
            <a:pPr marL="180000">
              <a:buFont typeface="Wingdings" pitchFamily="2" charset="2"/>
              <a:buChar char="ü"/>
            </a:pPr>
            <a:r>
              <a:rPr lang="de-DE" sz="1600" dirty="0" smtClean="0"/>
              <a:t> Gerechtigkeit</a:t>
            </a:r>
          </a:p>
          <a:p>
            <a:pPr>
              <a:buFont typeface="Arial" pitchFamily="34" charset="0"/>
              <a:buChar char="•"/>
            </a:pPr>
            <a:r>
              <a:rPr lang="de-DE" sz="1700" dirty="0"/>
              <a:t> </a:t>
            </a:r>
            <a:r>
              <a:rPr lang="de-DE" sz="1700" dirty="0" smtClean="0"/>
              <a:t>jährliches Projekt gegen Gewalt und Rassismus</a:t>
            </a: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4293096"/>
            <a:ext cx="4755961" cy="1620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start_worked.jpg"/>
          <p:cNvPicPr>
            <a:picLocks noChangeAspect="1"/>
          </p:cNvPicPr>
          <p:nvPr/>
        </p:nvPicPr>
        <p:blipFill>
          <a:blip r:embed="rId2" cstate="print"/>
          <a:stretch>
            <a:fillRect/>
          </a:stretch>
        </p:blipFill>
        <p:spPr>
          <a:xfrm>
            <a:off x="0" y="387423"/>
            <a:ext cx="9144000" cy="6858001"/>
          </a:xfrm>
          <a:prstGeom prst="rect">
            <a:avLst/>
          </a:prstGeom>
        </p:spPr>
      </p:pic>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bg1"/>
                </a:solidFill>
              </a:rPr>
              <a:t>Startseite     </a:t>
            </a:r>
            <a:r>
              <a:rPr lang="de-DE" sz="1400" dirty="0" smtClean="0">
                <a:solidFill>
                  <a:schemeClr val="tx2">
                    <a:lumMod val="40000"/>
                    <a:lumOff val="60000"/>
                  </a:schemeClr>
                </a:solidFill>
              </a:rPr>
              <a:t>Schulabschluss    Berufs- u. Studienvorbereitung    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pic>
        <p:nvPicPr>
          <p:cNvPr id="1026" name="Picture 2" descr="Logo_Integrative_Realschule"/>
          <p:cNvPicPr>
            <a:picLocks noChangeAspect="1" noChangeArrowheads="1"/>
          </p:cNvPicPr>
          <p:nvPr/>
        </p:nvPicPr>
        <p:blipFill>
          <a:blip r:embed="rId3" cstate="print"/>
          <a:srcRect/>
          <a:stretch>
            <a:fillRect/>
          </a:stretch>
        </p:blipFill>
        <p:spPr bwMode="auto">
          <a:xfrm>
            <a:off x="6732240" y="790199"/>
            <a:ext cx="2304256" cy="1414665"/>
          </a:xfrm>
          <a:prstGeom prst="rect">
            <a:avLst/>
          </a:prstGeom>
          <a:noFill/>
        </p:spPr>
      </p:pic>
      <p:pic>
        <p:nvPicPr>
          <p:cNvPr id="13" name="Grafik 12" descr="Schulauszeichnungen.png"/>
          <p:cNvPicPr>
            <a:picLocks noChangeAspect="1"/>
          </p:cNvPicPr>
          <p:nvPr/>
        </p:nvPicPr>
        <p:blipFill>
          <a:blip r:embed="rId4" cstate="print"/>
          <a:stretch>
            <a:fillRect/>
          </a:stretch>
        </p:blipFill>
        <p:spPr>
          <a:xfrm>
            <a:off x="107504" y="4987806"/>
            <a:ext cx="3816424" cy="1249506"/>
          </a:xfrm>
          <a:prstGeom prst="rect">
            <a:avLst/>
          </a:prstGeom>
        </p:spPr>
      </p:pic>
      <p:sp>
        <p:nvSpPr>
          <p:cNvPr id="14" name="Textfeld 13"/>
          <p:cNvSpPr txBox="1"/>
          <p:nvPr/>
        </p:nvSpPr>
        <p:spPr>
          <a:xfrm>
            <a:off x="-36512" y="692696"/>
            <a:ext cx="10009112" cy="769441"/>
          </a:xfrm>
          <a:prstGeom prst="rect">
            <a:avLst/>
          </a:prstGeom>
          <a:noFill/>
        </p:spPr>
        <p:txBody>
          <a:bodyPr wrap="square" rtlCol="0">
            <a:spAutoFit/>
          </a:bodyPr>
          <a:lstStyle/>
          <a:p>
            <a:r>
              <a:rPr lang="de-DE" sz="4400" b="1" dirty="0" smtClean="0">
                <a:solidFill>
                  <a:schemeClr val="tx2">
                    <a:lumMod val="60000"/>
                    <a:lumOff val="40000"/>
                  </a:schemeClr>
                </a:solidFill>
              </a:rPr>
              <a:t>Herzlich willkommen!</a:t>
            </a:r>
            <a:endParaRPr lang="de-DE" sz="4400" b="1" dirty="0">
              <a:solidFill>
                <a:schemeClr val="tx2">
                  <a:lumMod val="60000"/>
                  <a:lumOff val="4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uppieren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76717">
            <a:off x="3416300" y="4335570"/>
            <a:ext cx="25908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uppieren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95706">
            <a:off x="3413125" y="-15875"/>
            <a:ext cx="244792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a:t>
            </a:r>
            <a:r>
              <a:rPr lang="de-DE" sz="1400" dirty="0" smtClean="0">
                <a:solidFill>
                  <a:schemeClr val="bg1"/>
                </a:solidFill>
              </a:rPr>
              <a:t>     Schulabschluss    Berufs- u. Studienvorbereitung    Persönlichkeitsbildung</a:t>
            </a:r>
            <a:endParaRPr lang="de-DE" sz="1400" dirty="0">
              <a:solidFill>
                <a:schemeClr val="bg1"/>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pic>
        <p:nvPicPr>
          <p:cNvPr id="23" name="Gruppieren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7304">
            <a:off x="3370057" y="2205038"/>
            <a:ext cx="2519362"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uppieren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89579">
            <a:off x="1463243" y="3194572"/>
            <a:ext cx="25193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feld 33"/>
          <p:cNvSpPr txBox="1">
            <a:spLocks noChangeArrowheads="1"/>
          </p:cNvSpPr>
          <p:nvPr/>
        </p:nvSpPr>
        <p:spPr bwMode="auto">
          <a:xfrm>
            <a:off x="1785938" y="45720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de-DE" altLang="de-DE" sz="1800">
              <a:latin typeface="Arial" panose="020B0604020202020204" pitchFamily="34" charset="0"/>
            </a:endParaRPr>
          </a:p>
        </p:txBody>
      </p:sp>
      <p:pic>
        <p:nvPicPr>
          <p:cNvPr id="27" name="Gruppieren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9583">
            <a:off x="5341412" y="1037549"/>
            <a:ext cx="2528887"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Gruppieren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212976"/>
            <a:ext cx="26638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Gruppieren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7304">
            <a:off x="1373611" y="985838"/>
            <a:ext cx="2519362"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feld 26"/>
          <p:cNvSpPr txBox="1">
            <a:spLocks noChangeArrowheads="1"/>
          </p:cNvSpPr>
          <p:nvPr/>
        </p:nvSpPr>
        <p:spPr bwMode="auto">
          <a:xfrm>
            <a:off x="3707904" y="836712"/>
            <a:ext cx="187220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Oberstes Ziel: bestmöglicher Schulabschluss</a:t>
            </a:r>
          </a:p>
        </p:txBody>
      </p:sp>
      <p:sp>
        <p:nvSpPr>
          <p:cNvPr id="32" name="Textfeld 30"/>
          <p:cNvSpPr txBox="1">
            <a:spLocks noChangeArrowheads="1"/>
          </p:cNvSpPr>
          <p:nvPr/>
        </p:nvSpPr>
        <p:spPr bwMode="auto">
          <a:xfrm>
            <a:off x="5508104" y="1852082"/>
            <a:ext cx="22145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Vorbereitung </a:t>
            </a:r>
            <a:r>
              <a:rPr lang="de-DE" altLang="de-DE" sz="1500" dirty="0" smtClean="0">
                <a:solidFill>
                  <a:schemeClr val="bg1"/>
                </a:solidFill>
                <a:latin typeface="Arial" panose="020B0604020202020204" pitchFamily="34" charset="0"/>
              </a:rPr>
              <a:t>auf             die </a:t>
            </a:r>
            <a:r>
              <a:rPr lang="de-DE" altLang="de-DE" sz="1500" dirty="0">
                <a:solidFill>
                  <a:schemeClr val="bg1"/>
                </a:solidFill>
                <a:latin typeface="Arial" panose="020B0604020202020204" pitchFamily="34" charset="0"/>
              </a:rPr>
              <a:t>Fachoberschule </a:t>
            </a:r>
            <a:r>
              <a:rPr lang="de-DE" altLang="de-DE" sz="1500" dirty="0" smtClean="0">
                <a:solidFill>
                  <a:schemeClr val="bg1"/>
                </a:solidFill>
                <a:latin typeface="Arial" panose="020B0604020202020204" pitchFamily="34" charset="0"/>
              </a:rPr>
              <a:t>bzw. das </a:t>
            </a:r>
            <a:r>
              <a:rPr lang="de-DE" altLang="de-DE" sz="1500" dirty="0">
                <a:solidFill>
                  <a:schemeClr val="bg1"/>
                </a:solidFill>
                <a:latin typeface="Arial" panose="020B0604020202020204" pitchFamily="34" charset="0"/>
              </a:rPr>
              <a:t>Gymnasium</a:t>
            </a:r>
          </a:p>
        </p:txBody>
      </p:sp>
      <p:sp>
        <p:nvSpPr>
          <p:cNvPr id="33" name="Textfeld 31"/>
          <p:cNvSpPr txBox="1">
            <a:spLocks noChangeArrowheads="1"/>
          </p:cNvSpPr>
          <p:nvPr/>
        </p:nvSpPr>
        <p:spPr bwMode="auto">
          <a:xfrm>
            <a:off x="5795963" y="4005263"/>
            <a:ext cx="20002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Entwicklung der Persönlichkeit   </a:t>
            </a:r>
            <a:r>
              <a:rPr lang="de-DE" altLang="de-DE" sz="1500" dirty="0" smtClean="0">
                <a:solidFill>
                  <a:schemeClr val="bg1"/>
                </a:solidFill>
                <a:latin typeface="Arial" panose="020B0604020202020204" pitchFamily="34" charset="0"/>
              </a:rPr>
              <a:t>    </a:t>
            </a:r>
            <a:r>
              <a:rPr lang="de-DE" altLang="de-DE" sz="1500" dirty="0">
                <a:solidFill>
                  <a:schemeClr val="bg1"/>
                </a:solidFill>
                <a:latin typeface="Arial" panose="020B0604020202020204" pitchFamily="34" charset="0"/>
              </a:rPr>
              <a:t>(Ich-Kompetenz)</a:t>
            </a:r>
          </a:p>
        </p:txBody>
      </p:sp>
      <p:sp>
        <p:nvSpPr>
          <p:cNvPr id="34" name="Textfeld 32"/>
          <p:cNvSpPr txBox="1">
            <a:spLocks noChangeArrowheads="1"/>
          </p:cNvSpPr>
          <p:nvPr/>
        </p:nvSpPr>
        <p:spPr bwMode="auto">
          <a:xfrm>
            <a:off x="3563938" y="5085184"/>
            <a:ext cx="2286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umfassendes Fachwissen    </a:t>
            </a:r>
            <a:r>
              <a:rPr lang="de-DE" altLang="de-DE" sz="1500" dirty="0" smtClean="0">
                <a:solidFill>
                  <a:schemeClr val="bg1"/>
                </a:solidFill>
                <a:latin typeface="Arial" panose="020B0604020202020204" pitchFamily="34" charset="0"/>
              </a:rPr>
              <a:t>               (</a:t>
            </a:r>
            <a:r>
              <a:rPr lang="de-DE" altLang="de-DE" sz="1500" dirty="0">
                <a:solidFill>
                  <a:schemeClr val="bg1"/>
                </a:solidFill>
                <a:latin typeface="Arial" panose="020B0604020202020204" pitchFamily="34" charset="0"/>
              </a:rPr>
              <a:t>Sach-Kompetenz)</a:t>
            </a:r>
          </a:p>
        </p:txBody>
      </p:sp>
      <p:sp>
        <p:nvSpPr>
          <p:cNvPr id="35" name="Textfeld 33"/>
          <p:cNvSpPr txBox="1">
            <a:spLocks noChangeArrowheads="1"/>
          </p:cNvSpPr>
          <p:nvPr/>
        </p:nvSpPr>
        <p:spPr bwMode="auto">
          <a:xfrm>
            <a:off x="1619250" y="4012322"/>
            <a:ext cx="22145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Entwicklung des Sozialverhaltens (Sozial-Kompetenz)</a:t>
            </a:r>
          </a:p>
        </p:txBody>
      </p:sp>
      <p:sp>
        <p:nvSpPr>
          <p:cNvPr id="36" name="Textfeld 34"/>
          <p:cNvSpPr txBox="1">
            <a:spLocks noChangeArrowheads="1"/>
          </p:cNvSpPr>
          <p:nvPr/>
        </p:nvSpPr>
        <p:spPr bwMode="auto">
          <a:xfrm>
            <a:off x="1564209" y="1852082"/>
            <a:ext cx="20716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Vorbereitung auf die Anforderungen der Berufswelt</a:t>
            </a:r>
          </a:p>
        </p:txBody>
      </p:sp>
      <p:sp>
        <p:nvSpPr>
          <p:cNvPr id="37" name="Textfeld 43"/>
          <p:cNvSpPr txBox="1">
            <a:spLocks noChangeArrowheads="1"/>
          </p:cNvSpPr>
          <p:nvPr/>
        </p:nvSpPr>
        <p:spPr bwMode="auto">
          <a:xfrm>
            <a:off x="3851920" y="2958043"/>
            <a:ext cx="1584176" cy="830997"/>
          </a:xfrm>
          <a:prstGeom prst="rect">
            <a:avLst/>
          </a:prstGeom>
          <a:solidFill>
            <a:srgbClr val="189BF4">
              <a:alpha val="0"/>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de-DE" altLang="de-DE" sz="2400" b="1" dirty="0">
                <a:solidFill>
                  <a:schemeClr val="bg1"/>
                </a:solidFill>
              </a:rPr>
              <a:t>Unsere </a:t>
            </a:r>
          </a:p>
          <a:p>
            <a:pPr algn="ctr" eaLnBrk="1" hangingPunct="1">
              <a:spcBef>
                <a:spcPct val="0"/>
              </a:spcBef>
              <a:buClrTx/>
              <a:buSzTx/>
              <a:buFontTx/>
              <a:buNone/>
            </a:pPr>
            <a:r>
              <a:rPr lang="de-DE" altLang="de-DE" sz="2400" b="1" dirty="0">
                <a:solidFill>
                  <a:schemeClr val="bg1"/>
                </a:solidFill>
              </a:rPr>
              <a:t>Schüler</a:t>
            </a:r>
          </a:p>
        </p:txBody>
      </p:sp>
      <p:sp>
        <p:nvSpPr>
          <p:cNvPr id="22" name="Rechteck 21"/>
          <p:cNvSpPr/>
          <p:nvPr/>
        </p:nvSpPr>
        <p:spPr>
          <a:xfrm>
            <a:off x="539552" y="1076538"/>
            <a:ext cx="8352928" cy="501675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de-DE" sz="8000" b="1" spc="150" dirty="0" smtClean="0">
                <a:ln w="11430"/>
                <a:solidFill>
                  <a:srgbClr val="F8F8F8"/>
                </a:solidFill>
                <a:effectLst>
                  <a:glow rad="228600">
                    <a:schemeClr val="accent5">
                      <a:satMod val="175000"/>
                      <a:alpha val="40000"/>
                    </a:schemeClr>
                  </a:glow>
                  <a:outerShdw blurRad="50800" dist="38100" algn="l" rotWithShape="0">
                    <a:prstClr val="black">
                      <a:alpha val="40000"/>
                    </a:prstClr>
                  </a:outerShdw>
                  <a:reflection blurRad="6350" stA="60000" endA="900" endPos="60000" dist="60007" dir="5400000" sy="-100000" algn="bl" rotWithShape="0"/>
                </a:effectLst>
                <a:latin typeface="Aharoni" pitchFamily="2" charset="-79"/>
                <a:cs typeface="Aharoni" pitchFamily="2" charset="-79"/>
              </a:rPr>
              <a:t>ganzheitliche </a:t>
            </a:r>
          </a:p>
          <a:p>
            <a:pPr algn="ctr"/>
            <a:r>
              <a:rPr lang="de-DE" sz="8000" b="1" spc="150" dirty="0" smtClean="0">
                <a:ln w="11430"/>
                <a:solidFill>
                  <a:srgbClr val="F8F8F8"/>
                </a:solidFill>
                <a:effectLst>
                  <a:glow rad="228600">
                    <a:schemeClr val="accent5">
                      <a:satMod val="175000"/>
                      <a:alpha val="40000"/>
                    </a:schemeClr>
                  </a:glow>
                  <a:outerShdw blurRad="50800" dist="38100" algn="l" rotWithShape="0">
                    <a:prstClr val="black">
                      <a:alpha val="40000"/>
                    </a:prstClr>
                  </a:outerShdw>
                  <a:reflection blurRad="6350" stA="60000" endA="900" endPos="60000" dist="60007" dir="5400000" sy="-100000" algn="bl" rotWithShape="0"/>
                </a:effectLst>
                <a:latin typeface="Aharoni" pitchFamily="2" charset="-79"/>
                <a:cs typeface="Aharoni" pitchFamily="2" charset="-79"/>
              </a:rPr>
              <a:t>und </a:t>
            </a:r>
          </a:p>
          <a:p>
            <a:pPr algn="ctr"/>
            <a:r>
              <a:rPr lang="de-DE" sz="8000" b="1" spc="150" dirty="0" smtClean="0">
                <a:ln w="11430"/>
                <a:solidFill>
                  <a:srgbClr val="F8F8F8"/>
                </a:solidFill>
                <a:effectLst>
                  <a:glow rad="228600">
                    <a:schemeClr val="accent5">
                      <a:satMod val="175000"/>
                      <a:alpha val="40000"/>
                    </a:schemeClr>
                  </a:glow>
                  <a:outerShdw blurRad="50800" dist="38100" algn="l" rotWithShape="0">
                    <a:prstClr val="black">
                      <a:alpha val="40000"/>
                    </a:prstClr>
                  </a:outerShdw>
                  <a:reflection blurRad="6350" stA="60000" endA="900" endPos="60000" dist="60007" dir="5400000" sy="-100000" algn="bl" rotWithShape="0"/>
                </a:effectLst>
                <a:latin typeface="Aharoni" pitchFamily="2" charset="-79"/>
                <a:cs typeface="Aharoni" pitchFamily="2" charset="-79"/>
              </a:rPr>
              <a:t>nachhaltige </a:t>
            </a:r>
          </a:p>
          <a:p>
            <a:pPr algn="ctr"/>
            <a:r>
              <a:rPr lang="de-DE" sz="8000" b="1" spc="150" dirty="0" smtClean="0">
                <a:ln w="11430"/>
                <a:solidFill>
                  <a:srgbClr val="F8F8F8"/>
                </a:solidFill>
                <a:effectLst>
                  <a:glow rad="228600">
                    <a:schemeClr val="accent5">
                      <a:satMod val="175000"/>
                      <a:alpha val="40000"/>
                    </a:schemeClr>
                  </a:glow>
                  <a:outerShdw blurRad="50800" dist="38100" algn="l" rotWithShape="0">
                    <a:prstClr val="black">
                      <a:alpha val="40000"/>
                    </a:prstClr>
                  </a:outerShdw>
                  <a:reflection blurRad="6350" stA="60000" endA="900" endPos="60000" dist="60007" dir="5400000" sy="-100000" algn="bl" rotWithShape="0"/>
                </a:effectLst>
                <a:latin typeface="Aharoni" pitchFamily="2" charset="-79"/>
                <a:cs typeface="Aharoni" pitchFamily="2" charset="-79"/>
              </a:rPr>
              <a:t>Bildung</a:t>
            </a:r>
            <a:endParaRPr lang="de-DE" sz="8000" b="1" spc="150" dirty="0">
              <a:ln w="11430"/>
              <a:solidFill>
                <a:srgbClr val="F8F8F8"/>
              </a:solidFill>
              <a:effectLst>
                <a:glow rad="228600">
                  <a:schemeClr val="accent5">
                    <a:satMod val="175000"/>
                    <a:alpha val="40000"/>
                  </a:schemeClr>
                </a:glow>
                <a:outerShdw blurRad="50800" dist="38100" algn="l" rotWithShape="0">
                  <a:prstClr val="black">
                    <a:alpha val="40000"/>
                  </a:prstClr>
                </a:outerShdw>
                <a:reflection blurRad="6350" stA="60000" endA="900" endPos="60000" dist="60007" dir="5400000" sy="-100000" algn="bl" rotWithShape="0"/>
              </a:effectLst>
              <a:latin typeface="Aharoni" pitchFamily="2" charset="-79"/>
              <a:cs typeface="Aharoni" pitchFamily="2" charset="-79"/>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nodePh="1">
                                  <p:stCondLst>
                                    <p:cond delay="0"/>
                                  </p:stCondLst>
                                  <p:endCondLst>
                                    <p:cond evt="begin" delay="0">
                                      <p:tn val="5"/>
                                    </p:cond>
                                  </p:endCondLst>
                                  <p:childTnLst>
                                    <p:animRot by="21600000">
                                      <p:cBhvr>
                                        <p:cTn id="6" dur="5000" fill="hold"/>
                                        <p:tgtEl>
                                          <p:spTgt spid="26"/>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27"/>
                                        </p:tgtEl>
                                        <p:attrNameLst>
                                          <p:attrName>r</p:attrName>
                                        </p:attrNameLst>
                                      </p:cBhvr>
                                    </p:animRot>
                                  </p:childTnLst>
                                </p:cTn>
                              </p:par>
                              <p:par>
                                <p:cTn id="9" presetID="8" presetClass="emph" presetSubtype="0" fill="hold" nodeType="withEffect">
                                  <p:stCondLst>
                                    <p:cond delay="0"/>
                                  </p:stCondLst>
                                  <p:childTnLst>
                                    <p:animRot by="21600000">
                                      <p:cBhvr>
                                        <p:cTn id="10" dur="5000" fill="hold"/>
                                        <p:tgtEl>
                                          <p:spTgt spid="28"/>
                                        </p:tgtEl>
                                        <p:attrNameLst>
                                          <p:attrName>r</p:attrName>
                                        </p:attrNameLst>
                                      </p:cBhvr>
                                    </p:animRot>
                                  </p:childTnLst>
                                </p:cTn>
                              </p:par>
                              <p:par>
                                <p:cTn id="11" presetID="8" presetClass="emph" presetSubtype="0" fill="hold" nodeType="withEffect">
                                  <p:stCondLst>
                                    <p:cond delay="0"/>
                                  </p:stCondLst>
                                  <p:childTnLst>
                                    <p:animRot by="21600000">
                                      <p:cBhvr>
                                        <p:cTn id="12" dur="5000" fill="hold"/>
                                        <p:tgtEl>
                                          <p:spTgt spid="29"/>
                                        </p:tgtEl>
                                        <p:attrNameLst>
                                          <p:attrName>r</p:attrName>
                                        </p:attrNameLst>
                                      </p:cBhvr>
                                    </p:animRot>
                                  </p:childTnLst>
                                </p:cTn>
                              </p:par>
                              <p:par>
                                <p:cTn id="13" presetID="8" presetClass="emph" presetSubtype="0" fill="hold" nodeType="withEffect">
                                  <p:stCondLst>
                                    <p:cond delay="0"/>
                                  </p:stCondLst>
                                  <p:childTnLst>
                                    <p:animRot by="21600000">
                                      <p:cBhvr>
                                        <p:cTn id="14" dur="5000" fill="hold"/>
                                        <p:tgtEl>
                                          <p:spTgt spid="30"/>
                                        </p:tgtEl>
                                        <p:attrNameLst>
                                          <p:attrName>r</p:attrName>
                                        </p:attrNameLst>
                                      </p:cBhvr>
                                    </p:animRot>
                                  </p:childTnLst>
                                </p:cTn>
                              </p:par>
                              <p:par>
                                <p:cTn id="15" presetID="8" presetClass="emph" presetSubtype="0" fill="hold" nodeType="withEffect">
                                  <p:stCondLst>
                                    <p:cond delay="0"/>
                                  </p:stCondLst>
                                  <p:childTnLst>
                                    <p:animRot by="21600000">
                                      <p:cBhvr>
                                        <p:cTn id="16" dur="5000" fill="hold"/>
                                        <p:tgtEl>
                                          <p:spTgt spid="25"/>
                                        </p:tgtEl>
                                        <p:attrNameLst>
                                          <p:attrName>r</p:attrName>
                                        </p:attrNameLst>
                                      </p:cBhvr>
                                    </p:animRot>
                                  </p:childTnLst>
                                </p:cTn>
                              </p:par>
                              <p:par>
                                <p:cTn id="17" presetID="8" presetClass="emph" presetSubtype="0" fill="hold" nodeType="withEffect">
                                  <p:stCondLst>
                                    <p:cond delay="0"/>
                                  </p:stCondLst>
                                  <p:childTnLst>
                                    <p:animRot by="21600000">
                                      <p:cBhvr>
                                        <p:cTn id="18" dur="5000" fill="hold"/>
                                        <p:tgtEl>
                                          <p:spTgt spid="24"/>
                                        </p:tgtEl>
                                        <p:attrNameLst>
                                          <p:attrName>r</p:attrName>
                                        </p:attrNameLst>
                                      </p:cBhvr>
                                    </p:animRot>
                                  </p:childTnLst>
                                </p:cTn>
                              </p:par>
                              <p:par>
                                <p:cTn id="19" presetID="8" presetClass="emph" presetSubtype="0" fill="hold" nodeType="withEffect">
                                  <p:stCondLst>
                                    <p:cond delay="0"/>
                                  </p:stCondLst>
                                  <p:childTnLst>
                                    <p:animRot by="21600000">
                                      <p:cBhvr>
                                        <p:cTn id="20" dur="5000" fill="hold"/>
                                        <p:tgtEl>
                                          <p:spTgt spid="23"/>
                                        </p:tgtEl>
                                        <p:attrNameLst>
                                          <p:attrName>r</p:attrName>
                                        </p:attrNameLst>
                                      </p:cBhvr>
                                    </p:animRot>
                                  </p:childTnLst>
                                </p:cTn>
                              </p:par>
                              <p:par>
                                <p:cTn id="21" presetID="55" presetClass="entr"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0" fill="hold"/>
                                        <p:tgtEl>
                                          <p:spTgt spid="22"/>
                                        </p:tgtEl>
                                        <p:attrNameLst>
                                          <p:attrName>ppt_w</p:attrName>
                                        </p:attrNameLst>
                                      </p:cBhvr>
                                      <p:tavLst>
                                        <p:tav tm="0">
                                          <p:val>
                                            <p:strVal val="#ppt_w*0.70"/>
                                          </p:val>
                                        </p:tav>
                                        <p:tav tm="100000">
                                          <p:val>
                                            <p:strVal val="#ppt_w"/>
                                          </p:val>
                                        </p:tav>
                                      </p:tavLst>
                                    </p:anim>
                                    <p:anim calcmode="lin" valueType="num">
                                      <p:cBhvr>
                                        <p:cTn id="24" dur="5000" fill="hold"/>
                                        <p:tgtEl>
                                          <p:spTgt spid="22"/>
                                        </p:tgtEl>
                                        <p:attrNameLst>
                                          <p:attrName>ppt_h</p:attrName>
                                        </p:attrNameLst>
                                      </p:cBhvr>
                                      <p:tavLst>
                                        <p:tav tm="0">
                                          <p:val>
                                            <p:strVal val="#ppt_h"/>
                                          </p:val>
                                        </p:tav>
                                        <p:tav tm="100000">
                                          <p:val>
                                            <p:strVal val="#ppt_h"/>
                                          </p:val>
                                        </p:tav>
                                      </p:tavLst>
                                    </p:anim>
                                    <p:animEffect transition="in" filter="fade">
                                      <p:cBhvr>
                                        <p:cTn id="25" dur="5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a:t>
            </a:r>
            <a:r>
              <a:rPr lang="de-DE" sz="1400" dirty="0" smtClean="0">
                <a:solidFill>
                  <a:schemeClr val="bg1"/>
                </a:solidFill>
              </a:rPr>
              <a:t> Schulabschluss    Berufs- u. Studienvorbereitung    Persönlichkeitsbildung</a:t>
            </a:r>
            <a:endParaRPr lang="de-DE" sz="1400" dirty="0">
              <a:solidFill>
                <a:schemeClr val="bg1"/>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
        <p:nvSpPr>
          <p:cNvPr id="11" name="Inhaltsplatzhalter 1"/>
          <p:cNvSpPr txBox="1">
            <a:spLocks/>
          </p:cNvSpPr>
          <p:nvPr/>
        </p:nvSpPr>
        <p:spPr>
          <a:xfrm>
            <a:off x="107504" y="836712"/>
            <a:ext cx="8856984" cy="470262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2400" b="0" strike="noStrike" kern="1200" cap="none" spc="0" normalizeH="0" baseline="0" noProof="0" dirty="0" smtClean="0">
                <a:ln>
                  <a:noFill/>
                </a:ln>
                <a:effectLst/>
                <a:uLnTx/>
                <a:uFillTx/>
                <a:latin typeface="+mn-lt"/>
                <a:ea typeface="+mn-ea"/>
                <a:cs typeface="+mn-cs"/>
              </a:rPr>
              <a:t>2009:</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de-DE" sz="2400" b="0" strike="noStrike" kern="1200" cap="none" spc="0" normalizeH="0" baseline="0" noProof="0" dirty="0" smtClean="0">
                <a:ln>
                  <a:noFill/>
                </a:ln>
                <a:effectLst/>
                <a:uLnTx/>
                <a:uFillTx/>
                <a:latin typeface="+mn-lt"/>
                <a:ea typeface="+mn-ea"/>
                <a:cs typeface="+mn-cs"/>
              </a:rPr>
              <a:t>Die AQS stellt fest, dass 80% der Eltern mit der Lehrer-Schüler-Beziehung zufrieden sind. 75% der Schülerinnen und Schüler fühlen sich gelobt.</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de-DE" sz="2400" b="0"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2400" b="0" strike="noStrike" kern="1200" cap="none" spc="0" normalizeH="0" baseline="0" noProof="0" dirty="0" smtClean="0">
                <a:ln>
                  <a:noFill/>
                </a:ln>
                <a:effectLst/>
                <a:uLnTx/>
                <a:uFillTx/>
                <a:latin typeface="+mn-lt"/>
                <a:ea typeface="+mn-ea"/>
                <a:cs typeface="+mn-cs"/>
              </a:rPr>
              <a:t>2012:</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de-DE" sz="2400" b="0" strike="noStrike" kern="1200" cap="none" spc="0" normalizeH="0" baseline="0" noProof="0" dirty="0" smtClean="0">
                <a:ln>
                  <a:noFill/>
                </a:ln>
                <a:effectLst/>
                <a:uLnTx/>
                <a:uFillTx/>
                <a:latin typeface="+mn-lt"/>
                <a:ea typeface="+mn-ea"/>
                <a:cs typeface="+mn-cs"/>
              </a:rPr>
              <a:t>Die AQS bewertet den Unterricht an der AMS durchweg im guten bis sehr guten Bereich.</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de-DE" sz="2400" b="0"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2400" b="0" strike="noStrike" kern="1200" cap="none" spc="0" normalizeH="0" baseline="0" noProof="0" dirty="0" smtClean="0">
                <a:ln>
                  <a:noFill/>
                </a:ln>
                <a:effectLst/>
                <a:uLnTx/>
                <a:uFillTx/>
                <a:latin typeface="+mn-lt"/>
                <a:ea typeface="+mn-ea"/>
                <a:cs typeface="+mn-cs"/>
              </a:rPr>
              <a:t>Im Jahr 2016 wechselten</a:t>
            </a:r>
            <a:r>
              <a:rPr kumimoji="0" lang="de-DE" sz="2400" b="0" strike="noStrike" kern="1200" cap="none" spc="0" normalizeH="0" noProof="0" dirty="0" smtClean="0">
                <a:ln>
                  <a:noFill/>
                </a:ln>
                <a:effectLst/>
                <a:uLnTx/>
                <a:uFillTx/>
                <a:latin typeface="+mn-lt"/>
                <a:ea typeface="+mn-ea"/>
                <a:cs typeface="+mn-cs"/>
              </a:rPr>
              <a:t> </a:t>
            </a:r>
            <a:r>
              <a:rPr kumimoji="0" lang="de-DE" sz="2400" b="0" strike="noStrike" kern="1200" cap="none" spc="0" normalizeH="0" baseline="0" noProof="0" dirty="0" smtClean="0">
                <a:ln>
                  <a:noFill/>
                </a:ln>
                <a:effectLst/>
                <a:uLnTx/>
                <a:uFillTx/>
                <a:latin typeface="+mn-lt"/>
                <a:ea typeface="+mn-ea"/>
                <a:cs typeface="+mn-cs"/>
              </a:rPr>
              <a:t>zehn Schülerinnen und Schüler in die gymnasiale Oberstufe,</a:t>
            </a:r>
            <a:r>
              <a:rPr kumimoji="0" lang="de-DE" sz="2400" b="0" strike="noStrike" kern="1200" cap="none" spc="0" normalizeH="0" noProof="0" dirty="0" smtClean="0">
                <a:ln>
                  <a:noFill/>
                </a:ln>
                <a:effectLst/>
                <a:uLnTx/>
                <a:uFillTx/>
                <a:latin typeface="+mn-lt"/>
                <a:ea typeface="+mn-ea"/>
                <a:cs typeface="+mn-cs"/>
              </a:rPr>
              <a:t> 26 auf die Fachoberschule.</a:t>
            </a:r>
            <a:endParaRPr kumimoji="0" lang="de-DE" sz="2400" b="0"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2400" b="0" strike="noStrike" kern="1200" cap="none" spc="0" normalizeH="0" baseline="0" noProof="0" dirty="0" smtClean="0">
                <a:ln>
                  <a:noFill/>
                </a:ln>
                <a:effectLst/>
                <a:uLnTx/>
                <a:uFillTx/>
                <a:latin typeface="+mn-lt"/>
                <a:ea typeface="+mn-ea"/>
                <a:cs typeface="+mn-cs"/>
              </a:rPr>
              <a:t>Seit 2007 haben weit über 40 Schülerinnen und Schüler das Abitur</a:t>
            </a:r>
            <a:r>
              <a:rPr kumimoji="0" lang="de-DE" sz="2400" b="0" strike="noStrike" kern="1200" cap="none" spc="0" normalizeH="0" noProof="0" dirty="0" smtClean="0">
                <a:ln>
                  <a:noFill/>
                </a:ln>
                <a:effectLst/>
                <a:uLnTx/>
                <a:uFillTx/>
                <a:latin typeface="+mn-lt"/>
                <a:ea typeface="+mn-ea"/>
                <a:cs typeface="+mn-cs"/>
              </a:rPr>
              <a:t> oder das Fachabitur </a:t>
            </a:r>
            <a:r>
              <a:rPr kumimoji="0" lang="de-DE" sz="2400" b="0" strike="noStrike" kern="1200" cap="none" spc="0" normalizeH="0" baseline="0" noProof="0" dirty="0" smtClean="0">
                <a:ln>
                  <a:noFill/>
                </a:ln>
                <a:effectLst/>
                <a:uLnTx/>
                <a:uFillTx/>
                <a:latin typeface="+mn-lt"/>
                <a:ea typeface="+mn-ea"/>
                <a:cs typeface="+mn-cs"/>
              </a:rPr>
              <a:t>erworben.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2400" b="0" strike="noStrike" kern="1200" cap="none" spc="0" normalizeH="0" baseline="0" noProof="0" dirty="0" smtClean="0">
                <a:ln>
                  <a:noFill/>
                </a:ln>
                <a:effectLst/>
                <a:uLnTx/>
                <a:uFillTx/>
                <a:latin typeface="+mn-lt"/>
                <a:ea typeface="+mn-ea"/>
                <a:cs typeface="+mn-cs"/>
              </a:rPr>
              <a:t>Alle anderen Schüler sind in ihren Berufen erfolgreich.</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adam-mueller-realschule-plus.de/wp-content/uploads/2016/06/Bild-011-e1466936847664.jpg"/>
          <p:cNvPicPr>
            <a:picLocks noChangeAspect="1" noChangeArrowheads="1"/>
          </p:cNvPicPr>
          <p:nvPr/>
        </p:nvPicPr>
        <p:blipFill>
          <a:blip r:embed="rId2" cstate="print"/>
          <a:srcRect/>
          <a:stretch>
            <a:fillRect/>
          </a:stretch>
        </p:blipFill>
        <p:spPr bwMode="auto">
          <a:xfrm>
            <a:off x="5508104" y="1233040"/>
            <a:ext cx="3552000" cy="2664000"/>
          </a:xfrm>
          <a:prstGeom prst="rect">
            <a:avLst/>
          </a:prstGeom>
          <a:noFill/>
        </p:spPr>
      </p:pic>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a:t>
            </a:r>
            <a:r>
              <a:rPr lang="de-DE" sz="1400" dirty="0" smtClean="0">
                <a:solidFill>
                  <a:schemeClr val="bg1"/>
                </a:solidFill>
              </a:rPr>
              <a:t> </a:t>
            </a:r>
            <a:r>
              <a:rPr lang="de-DE" sz="1400" dirty="0" smtClean="0">
                <a:solidFill>
                  <a:schemeClr val="tx2">
                    <a:lumMod val="40000"/>
                    <a:lumOff val="60000"/>
                  </a:schemeClr>
                </a:solidFill>
              </a:rPr>
              <a:t>Schulabschluss    Berufs- u. Studienvorbereitung    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
        <p:nvSpPr>
          <p:cNvPr id="7" name="Textfeld 6"/>
          <p:cNvSpPr txBox="1"/>
          <p:nvPr/>
        </p:nvSpPr>
        <p:spPr>
          <a:xfrm>
            <a:off x="0" y="836712"/>
            <a:ext cx="8316416" cy="938719"/>
          </a:xfrm>
          <a:prstGeom prst="rect">
            <a:avLst/>
          </a:prstGeom>
          <a:noFill/>
        </p:spPr>
        <p:txBody>
          <a:bodyPr wrap="square" rtlCol="0">
            <a:spAutoFit/>
          </a:bodyPr>
          <a:lstStyle/>
          <a:p>
            <a:r>
              <a:rPr lang="de-DE" sz="2200" b="1" dirty="0" smtClean="0"/>
              <a:t>Anmeldezeitraum für die Klassenstufe 5 für das Schuljahr 2017/2018:</a:t>
            </a:r>
          </a:p>
          <a:p>
            <a:endParaRPr lang="de-DE" sz="1500" b="1" dirty="0"/>
          </a:p>
          <a:p>
            <a:r>
              <a:rPr lang="de-DE" dirty="0" smtClean="0"/>
              <a:t>13. Februar 2016 – 28. Februar 2016</a:t>
            </a:r>
            <a:endParaRPr lang="de-DE" dirty="0"/>
          </a:p>
        </p:txBody>
      </p:sp>
      <p:sp>
        <p:nvSpPr>
          <p:cNvPr id="13" name="Textfeld 12"/>
          <p:cNvSpPr txBox="1"/>
          <p:nvPr/>
        </p:nvSpPr>
        <p:spPr>
          <a:xfrm>
            <a:off x="0" y="2275711"/>
            <a:ext cx="8316416" cy="938719"/>
          </a:xfrm>
          <a:prstGeom prst="rect">
            <a:avLst/>
          </a:prstGeom>
          <a:noFill/>
        </p:spPr>
        <p:txBody>
          <a:bodyPr wrap="square" rtlCol="0">
            <a:spAutoFit/>
          </a:bodyPr>
          <a:lstStyle/>
          <a:p>
            <a:r>
              <a:rPr lang="de-DE" sz="2200" b="1" dirty="0" err="1" smtClean="0"/>
              <a:t>Kennenlerntag</a:t>
            </a:r>
            <a:r>
              <a:rPr lang="de-DE" sz="2200" b="1" dirty="0" smtClean="0"/>
              <a:t> für die neuen fünften Klassen:</a:t>
            </a:r>
          </a:p>
          <a:p>
            <a:endParaRPr lang="de-DE" sz="1500" b="1" dirty="0"/>
          </a:p>
          <a:p>
            <a:r>
              <a:rPr lang="de-DE" dirty="0" smtClean="0"/>
              <a:t>26. Juni 2017</a:t>
            </a:r>
            <a:endParaRPr lang="de-DE" dirty="0"/>
          </a:p>
        </p:txBody>
      </p:sp>
      <p:pic>
        <p:nvPicPr>
          <p:cNvPr id="12" name="Grafik 11" descr="20161107_122416.jpg"/>
          <p:cNvPicPr>
            <a:picLocks noChangeAspect="1"/>
          </p:cNvPicPr>
          <p:nvPr/>
        </p:nvPicPr>
        <p:blipFill>
          <a:blip r:embed="rId3" cstate="print"/>
          <a:stretch>
            <a:fillRect/>
          </a:stretch>
        </p:blipFill>
        <p:spPr>
          <a:xfrm>
            <a:off x="72008" y="3212976"/>
            <a:ext cx="5248000" cy="3096344"/>
          </a:xfrm>
          <a:prstGeom prst="rect">
            <a:avLst/>
          </a:prstGeom>
        </p:spPr>
      </p:pic>
      <p:pic>
        <p:nvPicPr>
          <p:cNvPr id="5122" name="Picture 2" descr="http://www.adam-mueller-realschule-plus.de/wp-content/uploads/2015/07/2015-Abschlussklasse-9H-Bredin.jpg"/>
          <p:cNvPicPr>
            <a:picLocks noChangeAspect="1" noChangeArrowheads="1"/>
          </p:cNvPicPr>
          <p:nvPr/>
        </p:nvPicPr>
        <p:blipFill>
          <a:blip r:embed="rId4" cstate="print"/>
          <a:srcRect/>
          <a:stretch>
            <a:fillRect/>
          </a:stretch>
        </p:blipFill>
        <p:spPr bwMode="auto">
          <a:xfrm>
            <a:off x="5508104" y="4077072"/>
            <a:ext cx="3520800" cy="2202683"/>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strVal val="#ppt_w*0.70"/>
                                          </p:val>
                                        </p:tav>
                                        <p:tav tm="100000">
                                          <p:val>
                                            <p:strVal val="#ppt_w"/>
                                          </p:val>
                                        </p:tav>
                                      </p:tavLst>
                                    </p:anim>
                                    <p:anim calcmode="lin" valueType="num">
                                      <p:cBhvr>
                                        <p:cTn id="8" dur="1000" fill="hold"/>
                                        <p:tgtEl>
                                          <p:spTgt spid="34818"/>
                                        </p:tgtEl>
                                        <p:attrNameLst>
                                          <p:attrName>ppt_h</p:attrName>
                                        </p:attrNameLst>
                                      </p:cBhvr>
                                      <p:tavLst>
                                        <p:tav tm="0">
                                          <p:val>
                                            <p:strVal val="#ppt_h"/>
                                          </p:val>
                                        </p:tav>
                                        <p:tav tm="100000">
                                          <p:val>
                                            <p:strVal val="#ppt_h"/>
                                          </p:val>
                                        </p:tav>
                                      </p:tavLst>
                                    </p:anim>
                                    <p:animEffect transition="in" filter="fade">
                                      <p:cBhvr>
                                        <p:cTn id="9" dur="1000"/>
                                        <p:tgtEl>
                                          <p:spTgt spid="34818"/>
                                        </p:tgtEl>
                                      </p:cBhvr>
                                    </p:animEffect>
                                  </p:childTnLst>
                                </p:cTn>
                              </p:par>
                              <p:par>
                                <p:cTn id="10" presetID="55"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1000" fill="hold"/>
                                        <p:tgtEl>
                                          <p:spTgt spid="5122"/>
                                        </p:tgtEl>
                                        <p:attrNameLst>
                                          <p:attrName>ppt_w</p:attrName>
                                        </p:attrNameLst>
                                      </p:cBhvr>
                                      <p:tavLst>
                                        <p:tav tm="0">
                                          <p:val>
                                            <p:strVal val="#ppt_w*0.70"/>
                                          </p:val>
                                        </p:tav>
                                        <p:tav tm="100000">
                                          <p:val>
                                            <p:strVal val="#ppt_w"/>
                                          </p:val>
                                        </p:tav>
                                      </p:tavLst>
                                    </p:anim>
                                    <p:anim calcmode="lin" valueType="num">
                                      <p:cBhvr>
                                        <p:cTn id="13" dur="1000" fill="hold"/>
                                        <p:tgtEl>
                                          <p:spTgt spid="5122"/>
                                        </p:tgtEl>
                                        <p:attrNameLst>
                                          <p:attrName>ppt_h</p:attrName>
                                        </p:attrNameLst>
                                      </p:cBhvr>
                                      <p:tavLst>
                                        <p:tav tm="0">
                                          <p:val>
                                            <p:strVal val="#ppt_h"/>
                                          </p:val>
                                        </p:tav>
                                        <p:tav tm="100000">
                                          <p:val>
                                            <p:strVal val="#ppt_h"/>
                                          </p:val>
                                        </p:tav>
                                      </p:tavLst>
                                    </p:anim>
                                    <p:animEffect transition="in" filter="fade">
                                      <p:cBhvr>
                                        <p:cTn id="14" dur="1000"/>
                                        <p:tgtEl>
                                          <p:spTgt spid="5122"/>
                                        </p:tgtEl>
                                      </p:cBhvr>
                                    </p:animEffect>
                                  </p:childTnLst>
                                </p:cTn>
                              </p:par>
                              <p:par>
                                <p:cTn id="15" presetID="5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Schulabschluss    Berufs- u. Studienvorbereitung    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
        <p:nvSpPr>
          <p:cNvPr id="14" name="Textfeld 13"/>
          <p:cNvSpPr txBox="1"/>
          <p:nvPr/>
        </p:nvSpPr>
        <p:spPr>
          <a:xfrm>
            <a:off x="35496" y="908720"/>
            <a:ext cx="4536504" cy="2769989"/>
          </a:xfrm>
          <a:prstGeom prst="rect">
            <a:avLst/>
          </a:prstGeom>
          <a:noFill/>
        </p:spPr>
        <p:txBody>
          <a:bodyPr wrap="square" rtlCol="0">
            <a:spAutoFit/>
          </a:bodyPr>
          <a:lstStyle/>
          <a:p>
            <a:r>
              <a:rPr lang="de-DE" dirty="0" smtClean="0"/>
              <a:t>Realschule plus</a:t>
            </a:r>
          </a:p>
          <a:p>
            <a:r>
              <a:rPr lang="de-DE" sz="2400" b="1" dirty="0" smtClean="0"/>
              <a:t>Adam-Müller-Schule</a:t>
            </a:r>
          </a:p>
          <a:p>
            <a:r>
              <a:rPr lang="de-DE" dirty="0" smtClean="0"/>
              <a:t>Raiffeisenstraße 4a</a:t>
            </a:r>
          </a:p>
          <a:p>
            <a:r>
              <a:rPr lang="de-DE" dirty="0" smtClean="0"/>
              <a:t>66892 Bruchmühlbach-</a:t>
            </a:r>
            <a:r>
              <a:rPr lang="de-DE" dirty="0" err="1" smtClean="0"/>
              <a:t>Miesau</a:t>
            </a:r>
            <a:endParaRPr lang="de-DE" dirty="0" smtClean="0"/>
          </a:p>
          <a:p>
            <a:endParaRPr lang="de-DE" sz="2400" dirty="0" smtClean="0"/>
          </a:p>
          <a:p>
            <a:endParaRPr lang="de-DE" dirty="0" smtClean="0"/>
          </a:p>
          <a:p>
            <a:r>
              <a:rPr lang="de-DE" dirty="0" smtClean="0"/>
              <a:t>Tel.:        06372  1460</a:t>
            </a:r>
          </a:p>
          <a:p>
            <a:r>
              <a:rPr lang="de-DE" dirty="0" smtClean="0"/>
              <a:t>Fax.:       06372  994995</a:t>
            </a:r>
          </a:p>
          <a:p>
            <a:r>
              <a:rPr lang="de-DE" dirty="0" smtClean="0"/>
              <a:t>E-Mail:   sekretariat@adam-mueller-schule.de</a:t>
            </a:r>
            <a:endParaRPr lang="de-DE" dirty="0"/>
          </a:p>
        </p:txBody>
      </p:sp>
      <p:pic>
        <p:nvPicPr>
          <p:cNvPr id="16" name="Grafik 1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0112" y="944984"/>
            <a:ext cx="3427200" cy="2340000"/>
          </a:xfrm>
          <a:prstGeom prst="rect">
            <a:avLst/>
          </a:prstGeom>
        </p:spPr>
      </p:pic>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717032"/>
            <a:ext cx="1890000" cy="2520000"/>
          </a:xfrm>
          <a:prstGeom prst="rect">
            <a:avLst/>
          </a:prstGeom>
        </p:spPr>
      </p:pic>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0208" y="3356992"/>
            <a:ext cx="3426288" cy="2880000"/>
          </a:xfrm>
          <a:prstGeom prst="rect">
            <a:avLst/>
          </a:prstGeom>
        </p:spPr>
      </p:pic>
      <p:pic>
        <p:nvPicPr>
          <p:cNvPr id="4098" name="Picture 2" descr="http://www.adam-mueller-realschule-plus.de/wp-content/uploads/2016/07/Abschlussfahrt-2016-Bild_42-e1467536801389.jpg"/>
          <p:cNvPicPr>
            <a:picLocks noChangeAspect="1" noChangeArrowheads="1"/>
          </p:cNvPicPr>
          <p:nvPr/>
        </p:nvPicPr>
        <p:blipFill>
          <a:blip r:embed="rId5" cstate="print"/>
          <a:srcRect/>
          <a:stretch>
            <a:fillRect/>
          </a:stretch>
        </p:blipFill>
        <p:spPr bwMode="auto">
          <a:xfrm>
            <a:off x="3707904" y="944984"/>
            <a:ext cx="1754999" cy="2340000"/>
          </a:xfrm>
          <a:prstGeom prst="rect">
            <a:avLst/>
          </a:prstGeom>
          <a:noFill/>
        </p:spPr>
      </p:pic>
      <p:pic>
        <p:nvPicPr>
          <p:cNvPr id="4100" name="Picture 4" descr="http://www.adam-mueller-realschule-plus.de/wp-content/uploads/2015/09/Anhang-11.jpg"/>
          <p:cNvPicPr>
            <a:picLocks noChangeAspect="1" noChangeArrowheads="1"/>
          </p:cNvPicPr>
          <p:nvPr/>
        </p:nvPicPr>
        <p:blipFill>
          <a:blip r:embed="rId6" cstate="print"/>
          <a:srcRect/>
          <a:stretch>
            <a:fillRect/>
          </a:stretch>
        </p:blipFill>
        <p:spPr bwMode="auto">
          <a:xfrm>
            <a:off x="2123728" y="3717032"/>
            <a:ext cx="3360000" cy="25200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0.70"/>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par>
                                <p:cTn id="10" presetID="55"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par>
                                <p:cTn id="15" presetID="55"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par>
                                <p:cTn id="20" presetID="55" presetClass="entr" presetSubtype="0" fill="hold" nodeType="withEffect">
                                  <p:stCondLst>
                                    <p:cond delay="0"/>
                                  </p:stCondLst>
                                  <p:childTnLst>
                                    <p:set>
                                      <p:cBhvr>
                                        <p:cTn id="21" dur="1" fill="hold">
                                          <p:stCondLst>
                                            <p:cond delay="0"/>
                                          </p:stCondLst>
                                        </p:cTn>
                                        <p:tgtEl>
                                          <p:spTgt spid="4100"/>
                                        </p:tgtEl>
                                        <p:attrNameLst>
                                          <p:attrName>style.visibility</p:attrName>
                                        </p:attrNameLst>
                                      </p:cBhvr>
                                      <p:to>
                                        <p:strVal val="visible"/>
                                      </p:to>
                                    </p:set>
                                    <p:anim calcmode="lin" valueType="num">
                                      <p:cBhvr>
                                        <p:cTn id="22" dur="1000" fill="hold"/>
                                        <p:tgtEl>
                                          <p:spTgt spid="4100"/>
                                        </p:tgtEl>
                                        <p:attrNameLst>
                                          <p:attrName>ppt_w</p:attrName>
                                        </p:attrNameLst>
                                      </p:cBhvr>
                                      <p:tavLst>
                                        <p:tav tm="0">
                                          <p:val>
                                            <p:strVal val="#ppt_w*0.70"/>
                                          </p:val>
                                        </p:tav>
                                        <p:tav tm="100000">
                                          <p:val>
                                            <p:strVal val="#ppt_w"/>
                                          </p:val>
                                        </p:tav>
                                      </p:tavLst>
                                    </p:anim>
                                    <p:anim calcmode="lin" valueType="num">
                                      <p:cBhvr>
                                        <p:cTn id="23" dur="1000" fill="hold"/>
                                        <p:tgtEl>
                                          <p:spTgt spid="4100"/>
                                        </p:tgtEl>
                                        <p:attrNameLst>
                                          <p:attrName>ppt_h</p:attrName>
                                        </p:attrNameLst>
                                      </p:cBhvr>
                                      <p:tavLst>
                                        <p:tav tm="0">
                                          <p:val>
                                            <p:strVal val="#ppt_h"/>
                                          </p:val>
                                        </p:tav>
                                        <p:tav tm="100000">
                                          <p:val>
                                            <p:strVal val="#ppt_h"/>
                                          </p:val>
                                        </p:tav>
                                      </p:tavLst>
                                    </p:anim>
                                    <p:animEffect transition="in" filter="fade">
                                      <p:cBhvr>
                                        <p:cTn id="24" dur="1000"/>
                                        <p:tgtEl>
                                          <p:spTgt spid="4100"/>
                                        </p:tgtEl>
                                      </p:cBhvr>
                                    </p:animEffect>
                                  </p:childTnLst>
                                </p:cTn>
                              </p:par>
                              <p:par>
                                <p:cTn id="25" presetID="55"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strVal val="#ppt_w*0.70"/>
                                          </p:val>
                                        </p:tav>
                                        <p:tav tm="100000">
                                          <p:val>
                                            <p:strVal val="#ppt_w"/>
                                          </p:val>
                                        </p:tav>
                                      </p:tavLst>
                                    </p:anim>
                                    <p:anim calcmode="lin" valueType="num">
                                      <p:cBhvr>
                                        <p:cTn id="28" dur="1000" fill="hold"/>
                                        <p:tgtEl>
                                          <p:spTgt spid="18"/>
                                        </p:tgtEl>
                                        <p:attrNameLst>
                                          <p:attrName>ppt_h</p:attrName>
                                        </p:attrNameLst>
                                      </p:cBhvr>
                                      <p:tavLst>
                                        <p:tav tm="0">
                                          <p:val>
                                            <p:strVal val="#ppt_h"/>
                                          </p:val>
                                        </p:tav>
                                        <p:tav tm="100000">
                                          <p:val>
                                            <p:strVal val="#ppt_h"/>
                                          </p:val>
                                        </p:tav>
                                      </p:tavLst>
                                    </p:anim>
                                    <p:animEffect transition="in" filter="fade">
                                      <p:cBhvr>
                                        <p:cTn id="2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Schulabschluss    Berufs- u. Studienvorbereitung    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pic>
        <p:nvPicPr>
          <p:cNvPr id="11" name="Grafik 10" descr="Screenshot.JPG"/>
          <p:cNvPicPr>
            <a:picLocks noChangeAspect="1"/>
          </p:cNvPicPr>
          <p:nvPr/>
        </p:nvPicPr>
        <p:blipFill>
          <a:blip r:embed="rId2" cstate="print"/>
          <a:stretch>
            <a:fillRect/>
          </a:stretch>
        </p:blipFill>
        <p:spPr>
          <a:xfrm>
            <a:off x="275523" y="1133745"/>
            <a:ext cx="8688965" cy="4887543"/>
          </a:xfrm>
          <a:prstGeom prst="rect">
            <a:avLst/>
          </a:prstGeom>
        </p:spPr>
      </p:pic>
      <p:sp>
        <p:nvSpPr>
          <p:cNvPr id="12" name="Textfeld 11"/>
          <p:cNvSpPr txBox="1"/>
          <p:nvPr/>
        </p:nvSpPr>
        <p:spPr>
          <a:xfrm>
            <a:off x="3491880" y="4623519"/>
            <a:ext cx="5400600" cy="461665"/>
          </a:xfrm>
          <a:prstGeom prst="rect">
            <a:avLst/>
          </a:prstGeom>
          <a:noFill/>
        </p:spPr>
        <p:txBody>
          <a:bodyPr wrap="square" rtlCol="0">
            <a:spAutoFit/>
          </a:bodyPr>
          <a:lstStyle/>
          <a:p>
            <a:pPr algn="r"/>
            <a:r>
              <a:rPr lang="de-DE" sz="2400" b="1" dirty="0" smtClean="0">
                <a:solidFill>
                  <a:schemeClr val="bg1"/>
                </a:solidFill>
              </a:rPr>
              <a:t>www.adam-mueller-schule.de</a:t>
            </a:r>
            <a:endParaRPr lang="de-DE" sz="2400" b="1" dirty="0">
              <a:solidFill>
                <a:schemeClr val="bg1"/>
              </a:solidFill>
            </a:endParaRPr>
          </a:p>
        </p:txBody>
      </p:sp>
      <p:sp>
        <p:nvSpPr>
          <p:cNvPr id="13" name="Textfeld 12"/>
          <p:cNvSpPr txBox="1"/>
          <p:nvPr/>
        </p:nvSpPr>
        <p:spPr>
          <a:xfrm>
            <a:off x="3491880" y="5127575"/>
            <a:ext cx="5400600" cy="461665"/>
          </a:xfrm>
          <a:prstGeom prst="rect">
            <a:avLst/>
          </a:prstGeom>
          <a:noFill/>
        </p:spPr>
        <p:txBody>
          <a:bodyPr wrap="square" rtlCol="0">
            <a:spAutoFit/>
          </a:bodyPr>
          <a:lstStyle/>
          <a:p>
            <a:pPr algn="r"/>
            <a:r>
              <a:rPr lang="de-DE" sz="2400" b="1" dirty="0" smtClean="0">
                <a:solidFill>
                  <a:schemeClr val="bg1"/>
                </a:solidFill>
              </a:rPr>
              <a:t>Suchbegriff: Adam-Müller-Schule</a:t>
            </a:r>
            <a:endParaRPr lang="de-DE" sz="2400" b="1" dirty="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573" y="764704"/>
            <a:ext cx="9985110" cy="5616624"/>
          </a:xfrm>
          <a:prstGeom prst="rect">
            <a:avLst/>
          </a:prstGeom>
        </p:spPr>
      </p:pic>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Schulabschluss    Berufs- u. Studienvorbereitung    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
        <p:nvSpPr>
          <p:cNvPr id="11" name="Textfeld 10"/>
          <p:cNvSpPr txBox="1"/>
          <p:nvPr/>
        </p:nvSpPr>
        <p:spPr>
          <a:xfrm>
            <a:off x="107504" y="692696"/>
            <a:ext cx="10009112" cy="769441"/>
          </a:xfrm>
          <a:prstGeom prst="rect">
            <a:avLst/>
          </a:prstGeom>
          <a:noFill/>
        </p:spPr>
        <p:txBody>
          <a:bodyPr wrap="square" rtlCol="0">
            <a:spAutoFit/>
          </a:bodyPr>
          <a:lstStyle/>
          <a:p>
            <a:r>
              <a:rPr lang="de-DE" sz="4400" b="1" dirty="0" smtClean="0">
                <a:solidFill>
                  <a:schemeClr val="tx2">
                    <a:lumMod val="60000"/>
                    <a:lumOff val="40000"/>
                  </a:schemeClr>
                </a:solidFill>
              </a:rPr>
              <a:t>Vielen Dank für Ihre Aufmerksamkeit!</a:t>
            </a:r>
            <a:endParaRPr lang="de-DE" sz="4400" b="1" dirty="0">
              <a:solidFill>
                <a:schemeClr val="tx2">
                  <a:lumMod val="60000"/>
                  <a:lumOff val="40000"/>
                </a:schemeClr>
              </a:solidFill>
            </a:endParaRPr>
          </a:p>
        </p:txBody>
      </p:sp>
      <p:pic>
        <p:nvPicPr>
          <p:cNvPr id="12" name="Grafik 11" descr="Schulauszeichnungen.png"/>
          <p:cNvPicPr>
            <a:picLocks noChangeAspect="1"/>
          </p:cNvPicPr>
          <p:nvPr/>
        </p:nvPicPr>
        <p:blipFill>
          <a:blip r:embed="rId3" cstate="print"/>
          <a:stretch>
            <a:fillRect/>
          </a:stretch>
        </p:blipFill>
        <p:spPr>
          <a:xfrm>
            <a:off x="107504" y="4941168"/>
            <a:ext cx="3816424" cy="124950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bg1"/>
                </a:solidFill>
              </a:rPr>
              <a:t>Startseite     Schulabschluss    Berufs- u. Studienvorbereitung    Persönlichkeitsbildung</a:t>
            </a:r>
            <a:endParaRPr lang="de-DE" sz="1400" dirty="0">
              <a:solidFill>
                <a:schemeClr val="bg1"/>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bg1"/>
                </a:solidFill>
              </a:rPr>
              <a:t>Startseite     </a:t>
            </a:r>
            <a:r>
              <a:rPr lang="de-DE" sz="1400" dirty="0" smtClean="0">
                <a:solidFill>
                  <a:schemeClr val="tx2">
                    <a:lumMod val="40000"/>
                    <a:lumOff val="60000"/>
                  </a:schemeClr>
                </a:solidFill>
              </a:rPr>
              <a:t>Schulabschluss    Berufs- u. Studienvorbereitung    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pic>
        <p:nvPicPr>
          <p:cNvPr id="14" name="Grafik 13" descr="Slider; Ausbildung.jpg"/>
          <p:cNvPicPr>
            <a:picLocks/>
          </p:cNvPicPr>
          <p:nvPr/>
        </p:nvPicPr>
        <p:blipFill>
          <a:blip r:embed="rId2" cstate="print"/>
          <a:stretch>
            <a:fillRect/>
          </a:stretch>
        </p:blipFill>
        <p:spPr>
          <a:xfrm>
            <a:off x="107504" y="1196752"/>
            <a:ext cx="3600000" cy="2520000"/>
          </a:xfrm>
          <a:prstGeom prst="rect">
            <a:avLst/>
          </a:prstGeom>
        </p:spPr>
      </p:pic>
      <p:sp>
        <p:nvSpPr>
          <p:cNvPr id="7" name="Textfeld 6"/>
          <p:cNvSpPr txBox="1"/>
          <p:nvPr/>
        </p:nvSpPr>
        <p:spPr>
          <a:xfrm>
            <a:off x="107504" y="836712"/>
            <a:ext cx="3744416" cy="1031051"/>
          </a:xfrm>
          <a:prstGeom prst="rect">
            <a:avLst/>
          </a:prstGeom>
          <a:noFill/>
        </p:spPr>
        <p:txBody>
          <a:bodyPr wrap="square" rtlCol="0">
            <a:spAutoFit/>
          </a:bodyPr>
          <a:lstStyle/>
          <a:p>
            <a:r>
              <a:rPr lang="de-DE" sz="2200" b="1" dirty="0" smtClean="0"/>
              <a:t>Bildung</a:t>
            </a:r>
          </a:p>
          <a:p>
            <a:pPr>
              <a:buFont typeface="Arial" pitchFamily="34" charset="0"/>
              <a:buChar char="•"/>
            </a:pPr>
            <a:r>
              <a:rPr lang="de-DE" sz="2000" dirty="0" smtClean="0">
                <a:solidFill>
                  <a:schemeClr val="bg1">
                    <a:lumMod val="95000"/>
                  </a:schemeClr>
                </a:solidFill>
              </a:rPr>
              <a:t> </a:t>
            </a:r>
            <a:r>
              <a:rPr lang="de-DE" sz="1900" dirty="0" smtClean="0">
                <a:solidFill>
                  <a:schemeClr val="bg1">
                    <a:lumMod val="95000"/>
                  </a:schemeClr>
                </a:solidFill>
              </a:rPr>
              <a:t>Berufsreife</a:t>
            </a:r>
          </a:p>
          <a:p>
            <a:pPr>
              <a:buFont typeface="Arial" pitchFamily="34" charset="0"/>
              <a:buChar char="•"/>
            </a:pPr>
            <a:r>
              <a:rPr lang="de-DE" sz="1900" dirty="0" smtClean="0">
                <a:solidFill>
                  <a:schemeClr val="bg1">
                    <a:lumMod val="95000"/>
                  </a:schemeClr>
                </a:solidFill>
              </a:rPr>
              <a:t> Qualifizierter </a:t>
            </a:r>
            <a:r>
              <a:rPr lang="de-DE" sz="1900" dirty="0" err="1" smtClean="0">
                <a:solidFill>
                  <a:schemeClr val="bg1">
                    <a:lumMod val="95000"/>
                  </a:schemeClr>
                </a:solidFill>
              </a:rPr>
              <a:t>Sekundarabschluss</a:t>
            </a:r>
            <a:r>
              <a:rPr lang="de-DE" sz="1900" dirty="0" smtClean="0">
                <a:solidFill>
                  <a:schemeClr val="bg1">
                    <a:lumMod val="95000"/>
                  </a:schemeClr>
                </a:solidFill>
              </a:rPr>
              <a:t> I</a:t>
            </a:r>
            <a:endParaRPr lang="de-DE" sz="1900" dirty="0">
              <a:solidFill>
                <a:schemeClr val="bg1">
                  <a:lumMod val="95000"/>
                </a:schemeClr>
              </a:solidFill>
            </a:endParaRPr>
          </a:p>
        </p:txBody>
      </p:sp>
      <p:pic>
        <p:nvPicPr>
          <p:cNvPr id="18434" name="Picture 2" descr="http://www.adam-mueller-realschule-plus.de/wp-content/uploads/2016/07/Kettenreaktionsmaschine_Bild_03.jpg"/>
          <p:cNvPicPr preferRelativeResize="0">
            <a:picLocks noChangeArrowheads="1"/>
          </p:cNvPicPr>
          <p:nvPr/>
        </p:nvPicPr>
        <p:blipFill>
          <a:blip r:embed="rId3" cstate="print"/>
          <a:srcRect/>
          <a:stretch>
            <a:fillRect/>
          </a:stretch>
        </p:blipFill>
        <p:spPr bwMode="auto">
          <a:xfrm>
            <a:off x="4860432" y="1196752"/>
            <a:ext cx="3600000" cy="2520000"/>
          </a:xfrm>
          <a:prstGeom prst="rect">
            <a:avLst/>
          </a:prstGeom>
          <a:noFill/>
        </p:spPr>
      </p:pic>
      <p:sp>
        <p:nvSpPr>
          <p:cNvPr id="11" name="Textfeld 10"/>
          <p:cNvSpPr txBox="1"/>
          <p:nvPr/>
        </p:nvSpPr>
        <p:spPr>
          <a:xfrm>
            <a:off x="4860032" y="836712"/>
            <a:ext cx="3600400" cy="1015663"/>
          </a:xfrm>
          <a:prstGeom prst="rect">
            <a:avLst/>
          </a:prstGeom>
          <a:noFill/>
        </p:spPr>
        <p:txBody>
          <a:bodyPr wrap="square" rtlCol="0">
            <a:spAutoFit/>
          </a:bodyPr>
          <a:lstStyle/>
          <a:p>
            <a:r>
              <a:rPr lang="de-DE" sz="2200" b="1" dirty="0" smtClean="0"/>
              <a:t>Ausbildung</a:t>
            </a:r>
          </a:p>
          <a:p>
            <a:pPr>
              <a:buFont typeface="Arial" pitchFamily="34" charset="0"/>
              <a:buChar char="•"/>
            </a:pPr>
            <a:r>
              <a:rPr lang="de-DE" sz="1600" dirty="0">
                <a:solidFill>
                  <a:schemeClr val="bg1"/>
                </a:solidFill>
              </a:rPr>
              <a:t> </a:t>
            </a:r>
            <a:r>
              <a:rPr lang="de-DE" sz="1900" dirty="0" smtClean="0">
                <a:solidFill>
                  <a:schemeClr val="bg1"/>
                </a:solidFill>
              </a:rPr>
              <a:t>Berufs- und Studienorientierung</a:t>
            </a:r>
          </a:p>
          <a:p>
            <a:pPr>
              <a:buFont typeface="Arial" pitchFamily="34" charset="0"/>
              <a:buChar char="•"/>
            </a:pPr>
            <a:r>
              <a:rPr lang="de-DE" sz="1900" dirty="0" smtClean="0">
                <a:solidFill>
                  <a:schemeClr val="bg1"/>
                </a:solidFill>
              </a:rPr>
              <a:t> Berufsfindung</a:t>
            </a:r>
          </a:p>
        </p:txBody>
      </p:sp>
      <p:pic>
        <p:nvPicPr>
          <p:cNvPr id="18436" name="Picture 4" descr="http://www.adam-mueller-realschule-plus.de/wp-content/uploads/2001/01/Abschlussfahrt-2016-Bild_05.jpg"/>
          <p:cNvPicPr preferRelativeResize="0">
            <a:picLocks noChangeArrowheads="1"/>
          </p:cNvPicPr>
          <p:nvPr/>
        </p:nvPicPr>
        <p:blipFill>
          <a:blip r:embed="rId4" cstate="print"/>
          <a:srcRect/>
          <a:stretch>
            <a:fillRect/>
          </a:stretch>
        </p:blipFill>
        <p:spPr bwMode="auto">
          <a:xfrm>
            <a:off x="827984" y="4005064"/>
            <a:ext cx="3600000" cy="2232000"/>
          </a:xfrm>
          <a:prstGeom prst="rect">
            <a:avLst/>
          </a:prstGeom>
          <a:noFill/>
        </p:spPr>
      </p:pic>
      <p:sp>
        <p:nvSpPr>
          <p:cNvPr id="12" name="Textfeld 11"/>
          <p:cNvSpPr txBox="1"/>
          <p:nvPr/>
        </p:nvSpPr>
        <p:spPr>
          <a:xfrm>
            <a:off x="827984" y="3628762"/>
            <a:ext cx="3600000" cy="1600438"/>
          </a:xfrm>
          <a:prstGeom prst="rect">
            <a:avLst/>
          </a:prstGeom>
          <a:noFill/>
        </p:spPr>
        <p:txBody>
          <a:bodyPr wrap="square" rtlCol="0">
            <a:spAutoFit/>
          </a:bodyPr>
          <a:lstStyle/>
          <a:p>
            <a:r>
              <a:rPr lang="de-DE" sz="2200" b="1" dirty="0" smtClean="0"/>
              <a:t>Erziehung</a:t>
            </a:r>
          </a:p>
          <a:p>
            <a:pPr>
              <a:buFont typeface="Arial" pitchFamily="34" charset="0"/>
              <a:buChar char="•"/>
            </a:pPr>
            <a:r>
              <a:rPr lang="de-DE" sz="1600" dirty="0">
                <a:solidFill>
                  <a:schemeClr val="bg1"/>
                </a:solidFill>
              </a:rPr>
              <a:t> </a:t>
            </a:r>
            <a:r>
              <a:rPr lang="de-DE" sz="1900" dirty="0" smtClean="0">
                <a:solidFill>
                  <a:schemeClr val="bg1"/>
                </a:solidFill>
              </a:rPr>
              <a:t>Wir-Gefühl</a:t>
            </a:r>
          </a:p>
          <a:p>
            <a:pPr>
              <a:buFont typeface="Arial" pitchFamily="34" charset="0"/>
              <a:buChar char="•"/>
            </a:pPr>
            <a:r>
              <a:rPr lang="de-DE" sz="1900" dirty="0">
                <a:solidFill>
                  <a:schemeClr val="bg1"/>
                </a:solidFill>
              </a:rPr>
              <a:t> </a:t>
            </a:r>
            <a:r>
              <a:rPr lang="de-DE" sz="1900" dirty="0" smtClean="0">
                <a:solidFill>
                  <a:schemeClr val="bg1"/>
                </a:solidFill>
              </a:rPr>
              <a:t>Wertschätzung</a:t>
            </a:r>
          </a:p>
          <a:p>
            <a:pPr>
              <a:buFont typeface="Arial" pitchFamily="34" charset="0"/>
              <a:buChar char="•"/>
            </a:pPr>
            <a:r>
              <a:rPr lang="de-DE" sz="1900" dirty="0">
                <a:solidFill>
                  <a:schemeClr val="bg1"/>
                </a:solidFill>
              </a:rPr>
              <a:t> </a:t>
            </a:r>
            <a:r>
              <a:rPr lang="de-DE" sz="1900" dirty="0" smtClean="0">
                <a:solidFill>
                  <a:schemeClr val="bg1"/>
                </a:solidFill>
              </a:rPr>
              <a:t>Verantwortung</a:t>
            </a:r>
          </a:p>
          <a:p>
            <a:pPr>
              <a:buFont typeface="Arial" pitchFamily="34" charset="0"/>
              <a:buChar char="•"/>
            </a:pPr>
            <a:r>
              <a:rPr lang="de-DE" sz="1900" dirty="0" smtClean="0">
                <a:solidFill>
                  <a:schemeClr val="bg1"/>
                </a:solidFill>
              </a:rPr>
              <a:t> Selbstbewusstsein</a:t>
            </a:r>
            <a:endParaRPr lang="de-DE" sz="1900" dirty="0">
              <a:solidFill>
                <a:schemeClr val="bg1"/>
              </a:solidFill>
            </a:endParaRPr>
          </a:p>
        </p:txBody>
      </p:sp>
      <p:pic>
        <p:nvPicPr>
          <p:cNvPr id="18438" name="Picture 6" descr="http://www.adam-mueller-realschule-plus.de/wp-content/uploads/2016/07/Bild-15.jpg"/>
          <p:cNvPicPr preferRelativeResize="0">
            <a:picLocks noChangeArrowheads="1"/>
          </p:cNvPicPr>
          <p:nvPr/>
        </p:nvPicPr>
        <p:blipFill>
          <a:blip r:embed="rId5" cstate="print"/>
          <a:srcRect/>
          <a:stretch>
            <a:fillRect/>
          </a:stretch>
        </p:blipFill>
        <p:spPr bwMode="auto">
          <a:xfrm>
            <a:off x="5436496" y="3969320"/>
            <a:ext cx="3600000" cy="2232000"/>
          </a:xfrm>
          <a:prstGeom prst="rect">
            <a:avLst/>
          </a:prstGeom>
          <a:noFill/>
        </p:spPr>
      </p:pic>
      <p:sp>
        <p:nvSpPr>
          <p:cNvPr id="13" name="Textfeld 12"/>
          <p:cNvSpPr txBox="1"/>
          <p:nvPr/>
        </p:nvSpPr>
        <p:spPr>
          <a:xfrm>
            <a:off x="5436096" y="3637473"/>
            <a:ext cx="2664296" cy="1015663"/>
          </a:xfrm>
          <a:prstGeom prst="rect">
            <a:avLst/>
          </a:prstGeom>
          <a:noFill/>
        </p:spPr>
        <p:txBody>
          <a:bodyPr wrap="square" rtlCol="0">
            <a:spAutoFit/>
          </a:bodyPr>
          <a:lstStyle/>
          <a:p>
            <a:r>
              <a:rPr lang="de-DE" sz="2200" b="1" dirty="0" smtClean="0"/>
              <a:t>Gemeinschaft</a:t>
            </a:r>
          </a:p>
          <a:p>
            <a:pPr>
              <a:buFont typeface="Arial" pitchFamily="34" charset="0"/>
              <a:buChar char="•"/>
            </a:pPr>
            <a:r>
              <a:rPr lang="de-DE" sz="1600" dirty="0">
                <a:solidFill>
                  <a:schemeClr val="bg1"/>
                </a:solidFill>
              </a:rPr>
              <a:t> </a:t>
            </a:r>
            <a:r>
              <a:rPr lang="de-DE" sz="1900" dirty="0" smtClean="0">
                <a:solidFill>
                  <a:schemeClr val="bg1"/>
                </a:solidFill>
              </a:rPr>
              <a:t>zusammen leben</a:t>
            </a:r>
          </a:p>
          <a:p>
            <a:pPr>
              <a:buFont typeface="Arial" pitchFamily="34" charset="0"/>
              <a:buChar char="•"/>
            </a:pPr>
            <a:r>
              <a:rPr lang="de-DE" sz="1900" dirty="0">
                <a:solidFill>
                  <a:schemeClr val="bg1"/>
                </a:solidFill>
              </a:rPr>
              <a:t> </a:t>
            </a:r>
            <a:r>
              <a:rPr lang="de-DE" sz="1900" dirty="0" smtClean="0">
                <a:solidFill>
                  <a:schemeClr val="bg1"/>
                </a:solidFill>
              </a:rPr>
              <a:t>zusammen lernen</a:t>
            </a:r>
            <a:endParaRPr lang="de-DE" sz="1900" dirty="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nodeType="withEffect">
                                  <p:stCondLst>
                                    <p:cond delay="0"/>
                                  </p:stCondLst>
                                  <p:childTnLst>
                                    <p:set>
                                      <p:cBhvr>
                                        <p:cTn id="11" dur="1" fill="hold">
                                          <p:stCondLst>
                                            <p:cond delay="0"/>
                                          </p:stCondLst>
                                        </p:cTn>
                                        <p:tgtEl>
                                          <p:spTgt spid="18434"/>
                                        </p:tgtEl>
                                        <p:attrNameLst>
                                          <p:attrName>style.visibility</p:attrName>
                                        </p:attrNameLst>
                                      </p:cBhvr>
                                      <p:to>
                                        <p:strVal val="visible"/>
                                      </p:to>
                                    </p:set>
                                    <p:anim calcmode="lin" valueType="num">
                                      <p:cBhvr>
                                        <p:cTn id="12" dur="1000" fill="hold"/>
                                        <p:tgtEl>
                                          <p:spTgt spid="18434"/>
                                        </p:tgtEl>
                                        <p:attrNameLst>
                                          <p:attrName>ppt_w</p:attrName>
                                        </p:attrNameLst>
                                      </p:cBhvr>
                                      <p:tavLst>
                                        <p:tav tm="0">
                                          <p:val>
                                            <p:strVal val="#ppt_w*0.70"/>
                                          </p:val>
                                        </p:tav>
                                        <p:tav tm="100000">
                                          <p:val>
                                            <p:strVal val="#ppt_w"/>
                                          </p:val>
                                        </p:tav>
                                      </p:tavLst>
                                    </p:anim>
                                    <p:anim calcmode="lin" valueType="num">
                                      <p:cBhvr>
                                        <p:cTn id="13" dur="1000" fill="hold"/>
                                        <p:tgtEl>
                                          <p:spTgt spid="18434"/>
                                        </p:tgtEl>
                                        <p:attrNameLst>
                                          <p:attrName>ppt_h</p:attrName>
                                        </p:attrNameLst>
                                      </p:cBhvr>
                                      <p:tavLst>
                                        <p:tav tm="0">
                                          <p:val>
                                            <p:strVal val="#ppt_h"/>
                                          </p:val>
                                        </p:tav>
                                        <p:tav tm="100000">
                                          <p:val>
                                            <p:strVal val="#ppt_h"/>
                                          </p:val>
                                        </p:tav>
                                      </p:tavLst>
                                    </p:anim>
                                    <p:animEffect transition="in" filter="fade">
                                      <p:cBhvr>
                                        <p:cTn id="14" dur="1000"/>
                                        <p:tgtEl>
                                          <p:spTgt spid="18434"/>
                                        </p:tgtEl>
                                      </p:cBhvr>
                                    </p:animEffect>
                                  </p:childTnLst>
                                </p:cTn>
                              </p:par>
                              <p:par>
                                <p:cTn id="15" presetID="55" presetClass="entr" presetSubtype="0" fill="hold" nodeType="withEffect">
                                  <p:stCondLst>
                                    <p:cond delay="0"/>
                                  </p:stCondLst>
                                  <p:childTnLst>
                                    <p:set>
                                      <p:cBhvr>
                                        <p:cTn id="16" dur="1" fill="hold">
                                          <p:stCondLst>
                                            <p:cond delay="0"/>
                                          </p:stCondLst>
                                        </p:cTn>
                                        <p:tgtEl>
                                          <p:spTgt spid="18436"/>
                                        </p:tgtEl>
                                        <p:attrNameLst>
                                          <p:attrName>style.visibility</p:attrName>
                                        </p:attrNameLst>
                                      </p:cBhvr>
                                      <p:to>
                                        <p:strVal val="visible"/>
                                      </p:to>
                                    </p:set>
                                    <p:anim calcmode="lin" valueType="num">
                                      <p:cBhvr>
                                        <p:cTn id="17" dur="1000" fill="hold"/>
                                        <p:tgtEl>
                                          <p:spTgt spid="18436"/>
                                        </p:tgtEl>
                                        <p:attrNameLst>
                                          <p:attrName>ppt_w</p:attrName>
                                        </p:attrNameLst>
                                      </p:cBhvr>
                                      <p:tavLst>
                                        <p:tav tm="0">
                                          <p:val>
                                            <p:strVal val="#ppt_w*0.70"/>
                                          </p:val>
                                        </p:tav>
                                        <p:tav tm="100000">
                                          <p:val>
                                            <p:strVal val="#ppt_w"/>
                                          </p:val>
                                        </p:tav>
                                      </p:tavLst>
                                    </p:anim>
                                    <p:anim calcmode="lin" valueType="num">
                                      <p:cBhvr>
                                        <p:cTn id="18" dur="1000" fill="hold"/>
                                        <p:tgtEl>
                                          <p:spTgt spid="18436"/>
                                        </p:tgtEl>
                                        <p:attrNameLst>
                                          <p:attrName>ppt_h</p:attrName>
                                        </p:attrNameLst>
                                      </p:cBhvr>
                                      <p:tavLst>
                                        <p:tav tm="0">
                                          <p:val>
                                            <p:strVal val="#ppt_h"/>
                                          </p:val>
                                        </p:tav>
                                        <p:tav tm="100000">
                                          <p:val>
                                            <p:strVal val="#ppt_h"/>
                                          </p:val>
                                        </p:tav>
                                      </p:tavLst>
                                    </p:anim>
                                    <p:animEffect transition="in" filter="fade">
                                      <p:cBhvr>
                                        <p:cTn id="19" dur="1000"/>
                                        <p:tgtEl>
                                          <p:spTgt spid="18436"/>
                                        </p:tgtEl>
                                      </p:cBhvr>
                                    </p:animEffect>
                                  </p:childTnLst>
                                </p:cTn>
                              </p:par>
                              <p:par>
                                <p:cTn id="20" presetID="55" presetClass="entr" presetSubtype="0" fill="hold" nodeType="withEffect">
                                  <p:stCondLst>
                                    <p:cond delay="0"/>
                                  </p:stCondLst>
                                  <p:childTnLst>
                                    <p:set>
                                      <p:cBhvr>
                                        <p:cTn id="21" dur="1" fill="hold">
                                          <p:stCondLst>
                                            <p:cond delay="0"/>
                                          </p:stCondLst>
                                        </p:cTn>
                                        <p:tgtEl>
                                          <p:spTgt spid="18438"/>
                                        </p:tgtEl>
                                        <p:attrNameLst>
                                          <p:attrName>style.visibility</p:attrName>
                                        </p:attrNameLst>
                                      </p:cBhvr>
                                      <p:to>
                                        <p:strVal val="visible"/>
                                      </p:to>
                                    </p:set>
                                    <p:anim calcmode="lin" valueType="num">
                                      <p:cBhvr>
                                        <p:cTn id="22" dur="1000" fill="hold"/>
                                        <p:tgtEl>
                                          <p:spTgt spid="18438"/>
                                        </p:tgtEl>
                                        <p:attrNameLst>
                                          <p:attrName>ppt_w</p:attrName>
                                        </p:attrNameLst>
                                      </p:cBhvr>
                                      <p:tavLst>
                                        <p:tav tm="0">
                                          <p:val>
                                            <p:strVal val="#ppt_w*0.70"/>
                                          </p:val>
                                        </p:tav>
                                        <p:tav tm="100000">
                                          <p:val>
                                            <p:strVal val="#ppt_w"/>
                                          </p:val>
                                        </p:tav>
                                      </p:tavLst>
                                    </p:anim>
                                    <p:anim calcmode="lin" valueType="num">
                                      <p:cBhvr>
                                        <p:cTn id="23" dur="1000" fill="hold"/>
                                        <p:tgtEl>
                                          <p:spTgt spid="18438"/>
                                        </p:tgtEl>
                                        <p:attrNameLst>
                                          <p:attrName>ppt_h</p:attrName>
                                        </p:attrNameLst>
                                      </p:cBhvr>
                                      <p:tavLst>
                                        <p:tav tm="0">
                                          <p:val>
                                            <p:strVal val="#ppt_h"/>
                                          </p:val>
                                        </p:tav>
                                        <p:tav tm="100000">
                                          <p:val>
                                            <p:strVal val="#ppt_h"/>
                                          </p:val>
                                        </p:tav>
                                      </p:tavLst>
                                    </p:anim>
                                    <p:animEffect transition="in" filter="fade">
                                      <p:cBhvr>
                                        <p:cTn id="24"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bg1"/>
                </a:solidFill>
              </a:rPr>
              <a:t>Startseite     </a:t>
            </a:r>
            <a:r>
              <a:rPr lang="de-DE" sz="1400" dirty="0" smtClean="0">
                <a:solidFill>
                  <a:schemeClr val="tx2">
                    <a:lumMod val="40000"/>
                    <a:lumOff val="60000"/>
                  </a:schemeClr>
                </a:solidFill>
              </a:rPr>
              <a:t>Schulabschluss    Berufs- u. Studienvorbereitung    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pic>
        <p:nvPicPr>
          <p:cNvPr id="23" name="Gruppieren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7304">
            <a:off x="3370057" y="2205038"/>
            <a:ext cx="2519362"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feld 43"/>
          <p:cNvSpPr txBox="1">
            <a:spLocks noChangeArrowheads="1"/>
          </p:cNvSpPr>
          <p:nvPr/>
        </p:nvSpPr>
        <p:spPr bwMode="auto">
          <a:xfrm>
            <a:off x="3851920" y="2958043"/>
            <a:ext cx="1584176" cy="830997"/>
          </a:xfrm>
          <a:prstGeom prst="rect">
            <a:avLst/>
          </a:prstGeom>
          <a:solidFill>
            <a:srgbClr val="189BF4">
              <a:alpha val="0"/>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de-DE" altLang="de-DE" sz="2400" b="1" dirty="0">
                <a:solidFill>
                  <a:schemeClr val="bg1"/>
                </a:solidFill>
              </a:rPr>
              <a:t>Unsere </a:t>
            </a:r>
          </a:p>
          <a:p>
            <a:pPr algn="ctr" eaLnBrk="1" hangingPunct="1">
              <a:spcBef>
                <a:spcPct val="0"/>
              </a:spcBef>
              <a:buClrTx/>
              <a:buSzTx/>
              <a:buFontTx/>
              <a:buNone/>
            </a:pPr>
            <a:r>
              <a:rPr lang="de-DE" altLang="de-DE" sz="2400" b="1" dirty="0">
                <a:solidFill>
                  <a:schemeClr val="bg1"/>
                </a:solidFill>
              </a:rPr>
              <a:t>Schüler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tb_abschluesse"/>
          <p:cNvPicPr>
            <a:picLocks noChangeAspect="1" noChangeArrowheads="1"/>
          </p:cNvPicPr>
          <p:nvPr/>
        </p:nvPicPr>
        <p:blipFill>
          <a:blip r:embed="rId2" cstate="print"/>
          <a:srcRect/>
          <a:stretch>
            <a:fillRect/>
          </a:stretch>
        </p:blipFill>
        <p:spPr bwMode="auto">
          <a:xfrm>
            <a:off x="611560" y="2097160"/>
            <a:ext cx="7885212" cy="2772000"/>
          </a:xfrm>
          <a:prstGeom prst="rect">
            <a:avLst/>
          </a:prstGeom>
          <a:noFill/>
        </p:spPr>
      </p:pic>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a:t>
            </a:r>
            <a:r>
              <a:rPr lang="de-DE" sz="1400" dirty="0" smtClean="0">
                <a:solidFill>
                  <a:schemeClr val="bg1"/>
                </a:solidFill>
              </a:rPr>
              <a:t>   Schulabschluss    </a:t>
            </a:r>
            <a:r>
              <a:rPr lang="de-DE" sz="1400" dirty="0" smtClean="0">
                <a:solidFill>
                  <a:schemeClr val="tx2">
                    <a:lumMod val="40000"/>
                    <a:lumOff val="60000"/>
                  </a:schemeClr>
                </a:solidFill>
              </a:rPr>
              <a:t>Berufs- u. Studienvorbereitung    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
        <p:nvSpPr>
          <p:cNvPr id="11" name="Textfeld 10"/>
          <p:cNvSpPr txBox="1"/>
          <p:nvPr/>
        </p:nvSpPr>
        <p:spPr>
          <a:xfrm>
            <a:off x="107504" y="1124744"/>
            <a:ext cx="2088232" cy="430887"/>
          </a:xfrm>
          <a:prstGeom prst="rect">
            <a:avLst/>
          </a:prstGeom>
          <a:noFill/>
        </p:spPr>
        <p:txBody>
          <a:bodyPr wrap="square" rtlCol="0">
            <a:spAutoFit/>
          </a:bodyPr>
          <a:lstStyle/>
          <a:p>
            <a:r>
              <a:rPr lang="de-DE" sz="2200" b="1" dirty="0" smtClean="0"/>
              <a:t>Schulabschlüsse</a:t>
            </a:r>
            <a:endParaRPr lang="de-DE" sz="22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tb_abschluesse"/>
          <p:cNvPicPr>
            <a:picLocks noChangeAspect="1" noChangeArrowheads="1"/>
          </p:cNvPicPr>
          <p:nvPr/>
        </p:nvPicPr>
        <p:blipFill>
          <a:blip r:embed="rId2" cstate="print"/>
          <a:srcRect/>
          <a:stretch>
            <a:fillRect/>
          </a:stretch>
        </p:blipFill>
        <p:spPr bwMode="auto">
          <a:xfrm>
            <a:off x="611560" y="2097160"/>
            <a:ext cx="7885212" cy="2772000"/>
          </a:xfrm>
          <a:prstGeom prst="rect">
            <a:avLst/>
          </a:prstGeom>
          <a:noFill/>
        </p:spPr>
      </p:pic>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a:t>
            </a:r>
            <a:r>
              <a:rPr lang="de-DE" sz="1400" dirty="0" smtClean="0">
                <a:solidFill>
                  <a:schemeClr val="bg1"/>
                </a:solidFill>
              </a:rPr>
              <a:t>   Schulabschluss    </a:t>
            </a:r>
            <a:r>
              <a:rPr lang="de-DE" sz="1400" dirty="0" smtClean="0">
                <a:solidFill>
                  <a:schemeClr val="tx2">
                    <a:lumMod val="40000"/>
                    <a:lumOff val="60000"/>
                  </a:schemeClr>
                </a:solidFill>
              </a:rPr>
              <a:t>Berufs- u. Studienvorbereitung    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
        <p:nvSpPr>
          <p:cNvPr id="11" name="Textfeld 10"/>
          <p:cNvSpPr txBox="1"/>
          <p:nvPr/>
        </p:nvSpPr>
        <p:spPr>
          <a:xfrm>
            <a:off x="107504" y="1124744"/>
            <a:ext cx="2088232" cy="430887"/>
          </a:xfrm>
          <a:prstGeom prst="rect">
            <a:avLst/>
          </a:prstGeom>
          <a:noFill/>
        </p:spPr>
        <p:txBody>
          <a:bodyPr wrap="square" rtlCol="0">
            <a:spAutoFit/>
          </a:bodyPr>
          <a:lstStyle/>
          <a:p>
            <a:r>
              <a:rPr lang="de-DE" sz="2200" b="1" dirty="0" smtClean="0"/>
              <a:t>Schulabschlüsse</a:t>
            </a:r>
            <a:endParaRPr lang="de-DE" sz="2200" b="1" dirty="0"/>
          </a:p>
        </p:txBody>
      </p:sp>
      <p:sp>
        <p:nvSpPr>
          <p:cNvPr id="12" name="Textfeld 11"/>
          <p:cNvSpPr txBox="1"/>
          <p:nvPr/>
        </p:nvSpPr>
        <p:spPr>
          <a:xfrm>
            <a:off x="7164288" y="1643316"/>
            <a:ext cx="2088232" cy="615553"/>
          </a:xfrm>
          <a:prstGeom prst="rect">
            <a:avLst/>
          </a:prstGeom>
          <a:noFill/>
        </p:spPr>
        <p:txBody>
          <a:bodyPr wrap="square" rtlCol="0">
            <a:spAutoFit/>
          </a:bodyPr>
          <a:lstStyle/>
          <a:p>
            <a:pPr algn="ctr"/>
            <a:r>
              <a:rPr lang="de-DE" dirty="0" smtClean="0"/>
              <a:t>Berufsreife </a:t>
            </a:r>
          </a:p>
          <a:p>
            <a:pPr algn="ctr"/>
            <a:r>
              <a:rPr lang="de-DE" sz="1600" dirty="0" smtClean="0"/>
              <a:t>nach Klassenstufe 9</a:t>
            </a:r>
            <a:endParaRPr lang="de-DE" sz="1600" dirty="0"/>
          </a:p>
        </p:txBody>
      </p:sp>
      <p:sp>
        <p:nvSpPr>
          <p:cNvPr id="13" name="Textfeld 12"/>
          <p:cNvSpPr txBox="1"/>
          <p:nvPr/>
        </p:nvSpPr>
        <p:spPr>
          <a:xfrm>
            <a:off x="-36512" y="1643316"/>
            <a:ext cx="3384376" cy="615553"/>
          </a:xfrm>
          <a:prstGeom prst="rect">
            <a:avLst/>
          </a:prstGeom>
          <a:noFill/>
        </p:spPr>
        <p:txBody>
          <a:bodyPr wrap="square" rtlCol="0">
            <a:spAutoFit/>
          </a:bodyPr>
          <a:lstStyle/>
          <a:p>
            <a:pPr algn="ctr"/>
            <a:r>
              <a:rPr lang="de-DE" dirty="0" smtClean="0"/>
              <a:t>Qualifizierter </a:t>
            </a:r>
            <a:r>
              <a:rPr lang="de-DE" dirty="0" err="1" smtClean="0"/>
              <a:t>Sekundarabschluss</a:t>
            </a:r>
            <a:r>
              <a:rPr lang="de-DE" dirty="0" smtClean="0"/>
              <a:t> I </a:t>
            </a:r>
          </a:p>
          <a:p>
            <a:pPr algn="ctr"/>
            <a:r>
              <a:rPr lang="de-DE" sz="1600" dirty="0" smtClean="0"/>
              <a:t>nach Klassenstufe 10</a:t>
            </a:r>
            <a:endParaRPr lang="de-DE" sz="1600" dirty="0"/>
          </a:p>
        </p:txBody>
      </p:sp>
      <p:cxnSp>
        <p:nvCxnSpPr>
          <p:cNvPr id="15" name="Gerade Verbindung mit Pfeil 14"/>
          <p:cNvCxnSpPr/>
          <p:nvPr/>
        </p:nvCxnSpPr>
        <p:spPr>
          <a:xfrm>
            <a:off x="467544" y="2219380"/>
            <a:ext cx="0" cy="2592288"/>
          </a:xfrm>
          <a:prstGeom prst="straightConnector1">
            <a:avLst/>
          </a:prstGeom>
          <a:ln w="31750">
            <a:solidFill>
              <a:schemeClr val="tx2">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8604448" y="2219380"/>
            <a:ext cx="0" cy="2592288"/>
          </a:xfrm>
          <a:prstGeom prst="straightConnector1">
            <a:avLst/>
          </a:prstGeom>
          <a:ln w="31750">
            <a:solidFill>
              <a:schemeClr val="tx2">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5652120" y="4811668"/>
            <a:ext cx="3672408" cy="1077218"/>
          </a:xfrm>
          <a:prstGeom prst="rect">
            <a:avLst/>
          </a:prstGeom>
          <a:noFill/>
        </p:spPr>
        <p:txBody>
          <a:bodyPr wrap="square" rtlCol="0">
            <a:spAutoFit/>
          </a:bodyPr>
          <a:lstStyle/>
          <a:p>
            <a:r>
              <a:rPr lang="de-DE" sz="1600" dirty="0"/>
              <a:t>e</a:t>
            </a:r>
            <a:r>
              <a:rPr lang="de-DE" sz="1600" dirty="0" smtClean="0"/>
              <a:t>rmöglicht:</a:t>
            </a:r>
          </a:p>
          <a:p>
            <a:pPr>
              <a:buFont typeface="Arial" pitchFamily="34" charset="0"/>
              <a:buChar char="•"/>
            </a:pPr>
            <a:r>
              <a:rPr lang="de-DE" sz="1600" dirty="0"/>
              <a:t> </a:t>
            </a:r>
            <a:r>
              <a:rPr lang="de-DE" sz="1600" dirty="0" smtClean="0"/>
              <a:t>Berufsausbildung</a:t>
            </a:r>
          </a:p>
          <a:p>
            <a:pPr>
              <a:buFont typeface="Arial" pitchFamily="34" charset="0"/>
              <a:buChar char="•"/>
            </a:pPr>
            <a:r>
              <a:rPr lang="de-DE" sz="1600" dirty="0"/>
              <a:t> </a:t>
            </a:r>
            <a:r>
              <a:rPr lang="de-DE" sz="1600" dirty="0" smtClean="0"/>
              <a:t>Besuch der Berufsfachschule</a:t>
            </a:r>
          </a:p>
          <a:p>
            <a:r>
              <a:rPr lang="de-DE" sz="1600" dirty="0"/>
              <a:t> </a:t>
            </a:r>
            <a:r>
              <a:rPr lang="de-DE" sz="1600" dirty="0" smtClean="0"/>
              <a:t>  Ziel: Qualifizierter </a:t>
            </a:r>
            <a:r>
              <a:rPr lang="de-DE" sz="1600" dirty="0" err="1" smtClean="0"/>
              <a:t>Sekundarabschluss</a:t>
            </a:r>
            <a:r>
              <a:rPr lang="de-DE" sz="1600" dirty="0" smtClean="0"/>
              <a:t> I</a:t>
            </a:r>
          </a:p>
        </p:txBody>
      </p:sp>
      <p:sp>
        <p:nvSpPr>
          <p:cNvPr id="18" name="Textfeld 17"/>
          <p:cNvSpPr txBox="1"/>
          <p:nvPr/>
        </p:nvSpPr>
        <p:spPr>
          <a:xfrm>
            <a:off x="0" y="4811668"/>
            <a:ext cx="3635896" cy="1569660"/>
          </a:xfrm>
          <a:prstGeom prst="rect">
            <a:avLst/>
          </a:prstGeom>
          <a:noFill/>
        </p:spPr>
        <p:txBody>
          <a:bodyPr wrap="square" rtlCol="0">
            <a:spAutoFit/>
          </a:bodyPr>
          <a:lstStyle/>
          <a:p>
            <a:r>
              <a:rPr lang="de-DE" sz="1600" dirty="0"/>
              <a:t>e</a:t>
            </a:r>
            <a:r>
              <a:rPr lang="de-DE" sz="1600" dirty="0" smtClean="0"/>
              <a:t>rmöglicht:</a:t>
            </a:r>
          </a:p>
          <a:p>
            <a:pPr>
              <a:buFont typeface="Arial" pitchFamily="34" charset="0"/>
              <a:buChar char="•"/>
            </a:pPr>
            <a:r>
              <a:rPr lang="de-DE" sz="1600" dirty="0"/>
              <a:t> </a:t>
            </a:r>
            <a:r>
              <a:rPr lang="de-DE" sz="1600" dirty="0" smtClean="0"/>
              <a:t>Berufsausbildung</a:t>
            </a:r>
          </a:p>
          <a:p>
            <a:pPr>
              <a:buFont typeface="Arial" pitchFamily="34" charset="0"/>
              <a:buChar char="•"/>
            </a:pPr>
            <a:r>
              <a:rPr lang="de-DE" sz="1600" dirty="0"/>
              <a:t> </a:t>
            </a:r>
            <a:r>
              <a:rPr lang="de-DE" sz="1600" dirty="0" smtClean="0"/>
              <a:t>Besuch der Fachoberschule</a:t>
            </a:r>
          </a:p>
          <a:p>
            <a:r>
              <a:rPr lang="de-DE" sz="1600" dirty="0"/>
              <a:t> </a:t>
            </a:r>
            <a:r>
              <a:rPr lang="de-DE" sz="1600" dirty="0" smtClean="0"/>
              <a:t>  Ziel: Fachabitur</a:t>
            </a:r>
          </a:p>
          <a:p>
            <a:pPr>
              <a:buFont typeface="Arial" pitchFamily="34" charset="0"/>
              <a:buChar char="•"/>
            </a:pPr>
            <a:r>
              <a:rPr lang="de-DE" sz="1600" dirty="0"/>
              <a:t> </a:t>
            </a:r>
            <a:r>
              <a:rPr lang="de-DE" sz="1600" dirty="0" smtClean="0"/>
              <a:t>Besuch der gymnasialen Oberstufe</a:t>
            </a:r>
          </a:p>
          <a:p>
            <a:r>
              <a:rPr lang="de-DE" sz="1600" dirty="0"/>
              <a:t> </a:t>
            </a:r>
            <a:r>
              <a:rPr lang="de-DE" sz="1600" dirty="0" smtClean="0"/>
              <a:t>  Ziel: Allgemeine Hochschulreife (Abitur)</a:t>
            </a:r>
          </a:p>
        </p:txBody>
      </p:sp>
    </p:spTree>
    <p:extLst>
      <p:ext uri="{BB962C8B-B14F-4D97-AF65-F5344CB8AC3E}">
        <p14:creationId xmlns:p14="http://schemas.microsoft.com/office/powerpoint/2010/main" val="207086685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uppieren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595706">
            <a:off x="3413125" y="-15875"/>
            <a:ext cx="244792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a:t>
            </a:r>
            <a:r>
              <a:rPr lang="de-DE" sz="1400" dirty="0" smtClean="0">
                <a:solidFill>
                  <a:schemeClr val="bg1"/>
                </a:solidFill>
              </a:rPr>
              <a:t>     Schulabschluss    </a:t>
            </a:r>
            <a:r>
              <a:rPr lang="de-DE" sz="1400" dirty="0" smtClean="0">
                <a:solidFill>
                  <a:schemeClr val="tx2">
                    <a:lumMod val="40000"/>
                    <a:lumOff val="60000"/>
                  </a:schemeClr>
                </a:solidFill>
              </a:rPr>
              <a:t>Berufs- u. Studienvorbereitung    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pic>
        <p:nvPicPr>
          <p:cNvPr id="23" name="Gruppieren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7304">
            <a:off x="3370057" y="2205038"/>
            <a:ext cx="2519362"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feld 26"/>
          <p:cNvSpPr txBox="1">
            <a:spLocks noChangeArrowheads="1"/>
          </p:cNvSpPr>
          <p:nvPr/>
        </p:nvSpPr>
        <p:spPr bwMode="auto">
          <a:xfrm>
            <a:off x="3707904" y="836712"/>
            <a:ext cx="187220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Oberstes Ziel: bestmöglicher Schulabschluss</a:t>
            </a:r>
          </a:p>
        </p:txBody>
      </p:sp>
      <p:sp>
        <p:nvSpPr>
          <p:cNvPr id="32" name="Textfeld 30"/>
          <p:cNvSpPr txBox="1">
            <a:spLocks noChangeArrowheads="1"/>
          </p:cNvSpPr>
          <p:nvPr/>
        </p:nvSpPr>
        <p:spPr bwMode="auto">
          <a:xfrm>
            <a:off x="5525789" y="1852082"/>
            <a:ext cx="22145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Vorbereitung </a:t>
            </a:r>
            <a:r>
              <a:rPr lang="de-DE" altLang="de-DE" sz="1500" dirty="0" smtClean="0">
                <a:solidFill>
                  <a:schemeClr val="bg1"/>
                </a:solidFill>
                <a:latin typeface="Arial" panose="020B0604020202020204" pitchFamily="34" charset="0"/>
              </a:rPr>
              <a:t>auf             die </a:t>
            </a:r>
            <a:r>
              <a:rPr lang="de-DE" altLang="de-DE" sz="1500" dirty="0">
                <a:solidFill>
                  <a:schemeClr val="bg1"/>
                </a:solidFill>
                <a:latin typeface="Arial" panose="020B0604020202020204" pitchFamily="34" charset="0"/>
              </a:rPr>
              <a:t>Fachoberschule </a:t>
            </a:r>
            <a:r>
              <a:rPr lang="de-DE" altLang="de-DE" sz="1500" dirty="0" smtClean="0">
                <a:solidFill>
                  <a:schemeClr val="bg1"/>
                </a:solidFill>
                <a:latin typeface="Arial" panose="020B0604020202020204" pitchFamily="34" charset="0"/>
              </a:rPr>
              <a:t>bzw. das </a:t>
            </a:r>
            <a:r>
              <a:rPr lang="de-DE" altLang="de-DE" sz="1500" dirty="0">
                <a:solidFill>
                  <a:schemeClr val="bg1"/>
                </a:solidFill>
                <a:latin typeface="Arial" panose="020B0604020202020204" pitchFamily="34" charset="0"/>
              </a:rPr>
              <a:t>Gymnasium</a:t>
            </a:r>
          </a:p>
        </p:txBody>
      </p:sp>
      <p:sp>
        <p:nvSpPr>
          <p:cNvPr id="34" name="Textfeld 32"/>
          <p:cNvSpPr txBox="1">
            <a:spLocks noChangeArrowheads="1"/>
          </p:cNvSpPr>
          <p:nvPr/>
        </p:nvSpPr>
        <p:spPr bwMode="auto">
          <a:xfrm>
            <a:off x="3563938" y="5085184"/>
            <a:ext cx="2286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umfassendes Fachwissen    </a:t>
            </a:r>
            <a:r>
              <a:rPr lang="de-DE" altLang="de-DE" sz="1500" dirty="0" smtClean="0">
                <a:solidFill>
                  <a:schemeClr val="bg1"/>
                </a:solidFill>
                <a:latin typeface="Arial" panose="020B0604020202020204" pitchFamily="34" charset="0"/>
              </a:rPr>
              <a:t>               (</a:t>
            </a:r>
            <a:r>
              <a:rPr lang="de-DE" altLang="de-DE" sz="1500" dirty="0">
                <a:solidFill>
                  <a:schemeClr val="bg1"/>
                </a:solidFill>
                <a:latin typeface="Arial" panose="020B0604020202020204" pitchFamily="34" charset="0"/>
              </a:rPr>
              <a:t>Sach-Kompetenz)</a:t>
            </a:r>
          </a:p>
        </p:txBody>
      </p:sp>
      <p:sp>
        <p:nvSpPr>
          <p:cNvPr id="36" name="Textfeld 34"/>
          <p:cNvSpPr txBox="1">
            <a:spLocks noChangeArrowheads="1"/>
          </p:cNvSpPr>
          <p:nvPr/>
        </p:nvSpPr>
        <p:spPr bwMode="auto">
          <a:xfrm>
            <a:off x="1564209" y="1852082"/>
            <a:ext cx="20716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de-DE" altLang="de-DE" sz="1500" dirty="0">
                <a:solidFill>
                  <a:schemeClr val="bg1"/>
                </a:solidFill>
                <a:latin typeface="Arial" panose="020B0604020202020204" pitchFamily="34" charset="0"/>
              </a:rPr>
              <a:t>Vorbereitung auf die Anforderungen der Berufswelt</a:t>
            </a:r>
          </a:p>
        </p:txBody>
      </p:sp>
      <p:sp>
        <p:nvSpPr>
          <p:cNvPr id="37" name="Textfeld 43"/>
          <p:cNvSpPr txBox="1">
            <a:spLocks noChangeArrowheads="1"/>
          </p:cNvSpPr>
          <p:nvPr/>
        </p:nvSpPr>
        <p:spPr bwMode="auto">
          <a:xfrm>
            <a:off x="3851920" y="2958043"/>
            <a:ext cx="1584176" cy="830997"/>
          </a:xfrm>
          <a:prstGeom prst="rect">
            <a:avLst/>
          </a:prstGeom>
          <a:solidFill>
            <a:srgbClr val="189BF4">
              <a:alpha val="0"/>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de-DE" altLang="de-DE" sz="2400" b="1" dirty="0">
                <a:solidFill>
                  <a:schemeClr val="bg1"/>
                </a:solidFill>
              </a:rPr>
              <a:t>Unsere </a:t>
            </a:r>
          </a:p>
          <a:p>
            <a:pPr algn="ctr" eaLnBrk="1" hangingPunct="1">
              <a:spcBef>
                <a:spcPct val="0"/>
              </a:spcBef>
              <a:buClrTx/>
              <a:buSzTx/>
              <a:buFontTx/>
              <a:buNone/>
            </a:pPr>
            <a:r>
              <a:rPr lang="de-DE" altLang="de-DE" sz="2400" b="1" dirty="0">
                <a:solidFill>
                  <a:schemeClr val="bg1"/>
                </a:solidFill>
              </a:rPr>
              <a:t>Schüler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4"/>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tb_ganztagsschule"/>
          <p:cNvPicPr>
            <a:picLocks noChangeAspect="1" noChangeArrowheads="1"/>
          </p:cNvPicPr>
          <p:nvPr/>
        </p:nvPicPr>
        <p:blipFill>
          <a:blip r:embed="rId2" cstate="print"/>
          <a:srcRect/>
          <a:stretch>
            <a:fillRect/>
          </a:stretch>
        </p:blipFill>
        <p:spPr bwMode="auto">
          <a:xfrm>
            <a:off x="323528" y="4005064"/>
            <a:ext cx="7308000" cy="2415794"/>
          </a:xfrm>
          <a:prstGeom prst="rect">
            <a:avLst/>
          </a:prstGeom>
          <a:noFill/>
        </p:spPr>
      </p:pic>
      <p:pic>
        <p:nvPicPr>
          <p:cNvPr id="20482" name="Picture 2" descr="tb_foerderkonzept"/>
          <p:cNvPicPr>
            <a:picLocks noChangeAspect="1" noChangeArrowheads="1"/>
          </p:cNvPicPr>
          <p:nvPr/>
        </p:nvPicPr>
        <p:blipFill>
          <a:blip r:embed="rId3" cstate="print"/>
          <a:srcRect/>
          <a:stretch>
            <a:fillRect/>
          </a:stretch>
        </p:blipFill>
        <p:spPr bwMode="auto">
          <a:xfrm>
            <a:off x="2052512" y="1678057"/>
            <a:ext cx="7128000" cy="1966967"/>
          </a:xfrm>
          <a:prstGeom prst="rect">
            <a:avLst/>
          </a:prstGeom>
          <a:noFill/>
        </p:spPr>
      </p:pic>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a:t>
            </a:r>
            <a:r>
              <a:rPr lang="de-DE" sz="1400" dirty="0" smtClean="0">
                <a:solidFill>
                  <a:schemeClr val="bg1"/>
                </a:solidFill>
              </a:rPr>
              <a:t>     Schulabschluss    </a:t>
            </a:r>
            <a:r>
              <a:rPr lang="de-DE" sz="1400" dirty="0" smtClean="0">
                <a:solidFill>
                  <a:schemeClr val="tx2">
                    <a:lumMod val="40000"/>
                    <a:lumOff val="60000"/>
                  </a:schemeClr>
                </a:solidFill>
              </a:rPr>
              <a:t>Berufs- u. Studienvorbereitung    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sp>
        <p:nvSpPr>
          <p:cNvPr id="14" name="Textfeld 13"/>
          <p:cNvSpPr txBox="1"/>
          <p:nvPr/>
        </p:nvSpPr>
        <p:spPr>
          <a:xfrm>
            <a:off x="0" y="765865"/>
            <a:ext cx="2483768" cy="430887"/>
          </a:xfrm>
          <a:prstGeom prst="rect">
            <a:avLst/>
          </a:prstGeom>
          <a:noFill/>
        </p:spPr>
        <p:txBody>
          <a:bodyPr wrap="square" rtlCol="0">
            <a:spAutoFit/>
          </a:bodyPr>
          <a:lstStyle/>
          <a:p>
            <a:r>
              <a:rPr lang="de-DE" sz="2200" b="1" dirty="0" smtClean="0"/>
              <a:t>Was tun wir dafür?</a:t>
            </a:r>
            <a:endParaRPr lang="de-DE" sz="2200" b="1" dirty="0"/>
          </a:p>
        </p:txBody>
      </p:sp>
      <p:sp>
        <p:nvSpPr>
          <p:cNvPr id="15" name="Textfeld 14"/>
          <p:cNvSpPr txBox="1"/>
          <p:nvPr/>
        </p:nvSpPr>
        <p:spPr>
          <a:xfrm>
            <a:off x="0" y="1137518"/>
            <a:ext cx="9144000" cy="923330"/>
          </a:xfrm>
          <a:prstGeom prst="rect">
            <a:avLst/>
          </a:prstGeom>
          <a:noFill/>
        </p:spPr>
        <p:txBody>
          <a:bodyPr wrap="square" rtlCol="0">
            <a:spAutoFit/>
          </a:bodyPr>
          <a:lstStyle/>
          <a:p>
            <a:pPr>
              <a:buFont typeface="Arial" pitchFamily="34" charset="0"/>
              <a:buChar char="•"/>
            </a:pPr>
            <a:r>
              <a:rPr lang="de-DE" dirty="0" smtClean="0"/>
              <a:t> </a:t>
            </a:r>
            <a:r>
              <a:rPr lang="de-DE" sz="1700" dirty="0" smtClean="0"/>
              <a:t>gemeinsames Lernen bis Klassenstufe 7</a:t>
            </a:r>
          </a:p>
          <a:p>
            <a:pPr>
              <a:buFont typeface="Arial" pitchFamily="34" charset="0"/>
              <a:buChar char="•"/>
            </a:pPr>
            <a:r>
              <a:rPr lang="de-DE" sz="1700" dirty="0"/>
              <a:t> </a:t>
            </a:r>
            <a:r>
              <a:rPr lang="de-DE" sz="1700" dirty="0" smtClean="0"/>
              <a:t>das Fach „Methoden- und Kommunikationstraining“ in den Klassenstufen 5 und 6 </a:t>
            </a:r>
            <a:r>
              <a:rPr lang="de-DE" sz="1500" dirty="0" smtClean="0"/>
              <a:t>(MKT) </a:t>
            </a:r>
          </a:p>
          <a:p>
            <a:pPr>
              <a:buFont typeface="Arial" pitchFamily="34" charset="0"/>
              <a:buChar char="•"/>
            </a:pPr>
            <a:r>
              <a:rPr lang="de-DE" sz="1700" dirty="0"/>
              <a:t> </a:t>
            </a:r>
            <a:r>
              <a:rPr lang="de-DE" sz="1700" dirty="0" smtClean="0"/>
              <a:t>unterschiedliche Förderangebote</a:t>
            </a:r>
            <a:endParaRPr lang="de-DE" sz="1700" dirty="0"/>
          </a:p>
        </p:txBody>
      </p:sp>
      <p:sp>
        <p:nvSpPr>
          <p:cNvPr id="18" name="Textfeld 17"/>
          <p:cNvSpPr txBox="1"/>
          <p:nvPr/>
        </p:nvSpPr>
        <p:spPr>
          <a:xfrm>
            <a:off x="0" y="3501008"/>
            <a:ext cx="9144000" cy="923330"/>
          </a:xfrm>
          <a:prstGeom prst="rect">
            <a:avLst/>
          </a:prstGeom>
          <a:noFill/>
        </p:spPr>
        <p:txBody>
          <a:bodyPr wrap="square" rtlCol="0">
            <a:spAutoFit/>
          </a:bodyPr>
          <a:lstStyle/>
          <a:p>
            <a:pPr>
              <a:buFont typeface="Arial" pitchFamily="34" charset="0"/>
              <a:buChar char="•"/>
            </a:pPr>
            <a:r>
              <a:rPr lang="de-DE" dirty="0" smtClean="0"/>
              <a:t> </a:t>
            </a:r>
            <a:r>
              <a:rPr lang="de-DE" sz="1700" dirty="0" smtClean="0"/>
              <a:t>„Schüler helfen Schülern“ </a:t>
            </a:r>
            <a:r>
              <a:rPr lang="de-DE" sz="1500" dirty="0" smtClean="0"/>
              <a:t>(kostenfreier Nachhilfeunterricht für jüngere von älteren Schülern)</a:t>
            </a:r>
          </a:p>
          <a:p>
            <a:pPr>
              <a:buFont typeface="Arial" pitchFamily="34" charset="0"/>
              <a:buChar char="•"/>
            </a:pPr>
            <a:r>
              <a:rPr lang="de-DE" sz="1700" dirty="0"/>
              <a:t> </a:t>
            </a:r>
            <a:r>
              <a:rPr lang="de-DE" sz="1700" dirty="0" smtClean="0"/>
              <a:t>Erwerb grundlegender Kompetenzen </a:t>
            </a:r>
            <a:r>
              <a:rPr lang="de-DE" sz="1500" dirty="0" smtClean="0"/>
              <a:t>(Sachkompetenzen, Sozialkompetenzen, Ich-Kompetenzen)</a:t>
            </a:r>
          </a:p>
          <a:p>
            <a:pPr>
              <a:buFont typeface="Arial" pitchFamily="34" charset="0"/>
              <a:buChar char="•"/>
            </a:pPr>
            <a:r>
              <a:rPr lang="de-DE" sz="1700" dirty="0"/>
              <a:t> </a:t>
            </a:r>
            <a:r>
              <a:rPr lang="de-DE" sz="1700" dirty="0" smtClean="0"/>
              <a:t>Ganztagsschule</a:t>
            </a:r>
            <a:endParaRPr lang="de-DE" sz="17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strVal val="#ppt_w*0.70"/>
                                          </p:val>
                                        </p:tav>
                                        <p:tav tm="100000">
                                          <p:val>
                                            <p:strVal val="#ppt_w"/>
                                          </p:val>
                                        </p:tav>
                                      </p:tavLst>
                                    </p:anim>
                                    <p:anim calcmode="lin" valueType="num">
                                      <p:cBhvr>
                                        <p:cTn id="8" dur="1000" fill="hold"/>
                                        <p:tgtEl>
                                          <p:spTgt spid="20482"/>
                                        </p:tgtEl>
                                        <p:attrNameLst>
                                          <p:attrName>ppt_h</p:attrName>
                                        </p:attrNameLst>
                                      </p:cBhvr>
                                      <p:tavLst>
                                        <p:tav tm="0">
                                          <p:val>
                                            <p:strVal val="#ppt_h"/>
                                          </p:val>
                                        </p:tav>
                                        <p:tav tm="100000">
                                          <p:val>
                                            <p:strVal val="#ppt_h"/>
                                          </p:val>
                                        </p:tav>
                                      </p:tavLst>
                                    </p:anim>
                                    <p:animEffect transition="in" filter="fade">
                                      <p:cBhvr>
                                        <p:cTn id="9" dur="1000"/>
                                        <p:tgtEl>
                                          <p:spTgt spid="20482"/>
                                        </p:tgtEl>
                                      </p:cBhvr>
                                    </p:animEffect>
                                  </p:childTnLst>
                                </p:cTn>
                              </p:par>
                              <p:par>
                                <p:cTn id="10" presetID="55" presetClass="entr" presetSubtype="0" fill="hold" nodeType="with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p:cTn id="12" dur="1000" fill="hold"/>
                                        <p:tgtEl>
                                          <p:spTgt spid="20484"/>
                                        </p:tgtEl>
                                        <p:attrNameLst>
                                          <p:attrName>ppt_w</p:attrName>
                                        </p:attrNameLst>
                                      </p:cBhvr>
                                      <p:tavLst>
                                        <p:tav tm="0">
                                          <p:val>
                                            <p:strVal val="#ppt_w*0.70"/>
                                          </p:val>
                                        </p:tav>
                                        <p:tav tm="100000">
                                          <p:val>
                                            <p:strVal val="#ppt_w"/>
                                          </p:val>
                                        </p:tav>
                                      </p:tavLst>
                                    </p:anim>
                                    <p:anim calcmode="lin" valueType="num">
                                      <p:cBhvr>
                                        <p:cTn id="13" dur="1000" fill="hold"/>
                                        <p:tgtEl>
                                          <p:spTgt spid="20484"/>
                                        </p:tgtEl>
                                        <p:attrNameLst>
                                          <p:attrName>ppt_h</p:attrName>
                                        </p:attrNameLst>
                                      </p:cBhvr>
                                      <p:tavLst>
                                        <p:tav tm="0">
                                          <p:val>
                                            <p:strVal val="#ppt_h"/>
                                          </p:val>
                                        </p:tav>
                                        <p:tav tm="100000">
                                          <p:val>
                                            <p:strVal val="#ppt_h"/>
                                          </p:val>
                                        </p:tav>
                                      </p:tavLst>
                                    </p:anim>
                                    <p:animEffect transition="in" filter="fade">
                                      <p:cBhvr>
                                        <p:cTn id="14"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76470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6381328"/>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t>www.adam-mueller-schule.de</a:t>
            </a:r>
            <a:endParaRPr lang="de-DE" sz="1600" dirty="0"/>
          </a:p>
        </p:txBody>
      </p:sp>
      <p:sp>
        <p:nvSpPr>
          <p:cNvPr id="8" name="Rechteck 7"/>
          <p:cNvSpPr/>
          <p:nvPr/>
        </p:nvSpPr>
        <p:spPr>
          <a:xfrm>
            <a:off x="0" y="159023"/>
            <a:ext cx="2811988" cy="461665"/>
          </a:xfrm>
          <a:prstGeom prst="rect">
            <a:avLst/>
          </a:prstGeom>
        </p:spPr>
        <p:txBody>
          <a:bodyPr wrap="none">
            <a:spAutoFit/>
          </a:bodyPr>
          <a:lstStyle/>
          <a:p>
            <a:r>
              <a:rPr lang="de-DE" sz="2400" b="1" dirty="0" smtClean="0">
                <a:solidFill>
                  <a:schemeClr val="bg1"/>
                </a:solidFill>
              </a:rPr>
              <a:t>Adam-Müller-Schule</a:t>
            </a:r>
            <a:endParaRPr lang="de-DE" sz="2400" b="1" dirty="0">
              <a:solidFill>
                <a:schemeClr val="bg1"/>
              </a:solidFill>
            </a:endParaRPr>
          </a:p>
        </p:txBody>
      </p:sp>
      <p:sp>
        <p:nvSpPr>
          <p:cNvPr id="9" name="Textfeld 8"/>
          <p:cNvSpPr txBox="1"/>
          <p:nvPr/>
        </p:nvSpPr>
        <p:spPr>
          <a:xfrm>
            <a:off x="2051720" y="260648"/>
            <a:ext cx="7092280" cy="307777"/>
          </a:xfrm>
          <a:prstGeom prst="rect">
            <a:avLst/>
          </a:prstGeom>
          <a:noFill/>
        </p:spPr>
        <p:txBody>
          <a:bodyPr wrap="square" rtlCol="0">
            <a:spAutoFit/>
          </a:bodyPr>
          <a:lstStyle/>
          <a:p>
            <a:pPr algn="r"/>
            <a:r>
              <a:rPr lang="de-DE" sz="1400" dirty="0" smtClean="0">
                <a:solidFill>
                  <a:schemeClr val="tx2">
                    <a:lumMod val="40000"/>
                    <a:lumOff val="60000"/>
                  </a:schemeClr>
                </a:solidFill>
              </a:rPr>
              <a:t>Startseite     Schulabschluss    </a:t>
            </a:r>
            <a:r>
              <a:rPr lang="de-DE" sz="1400" dirty="0" smtClean="0">
                <a:solidFill>
                  <a:schemeClr val="bg1"/>
                </a:solidFill>
              </a:rPr>
              <a:t>Berufs- u. Studienvorbereitung    </a:t>
            </a:r>
            <a:r>
              <a:rPr lang="de-DE" sz="1400" dirty="0" smtClean="0">
                <a:solidFill>
                  <a:schemeClr val="tx2">
                    <a:lumMod val="40000"/>
                    <a:lumOff val="60000"/>
                  </a:schemeClr>
                </a:solidFill>
              </a:rPr>
              <a:t>Persönlichkeitsbildung</a:t>
            </a:r>
            <a:endParaRPr lang="de-DE" sz="1400" dirty="0">
              <a:solidFill>
                <a:schemeClr val="tx2">
                  <a:lumMod val="40000"/>
                  <a:lumOff val="60000"/>
                </a:schemeClr>
              </a:solidFill>
            </a:endParaRPr>
          </a:p>
        </p:txBody>
      </p:sp>
      <p:sp>
        <p:nvSpPr>
          <p:cNvPr id="10" name="Textfeld 9"/>
          <p:cNvSpPr txBox="1"/>
          <p:nvPr/>
        </p:nvSpPr>
        <p:spPr>
          <a:xfrm>
            <a:off x="4283968" y="6453336"/>
            <a:ext cx="5076056" cy="307777"/>
          </a:xfrm>
          <a:prstGeom prst="rect">
            <a:avLst/>
          </a:prstGeom>
          <a:noFill/>
        </p:spPr>
        <p:txBody>
          <a:bodyPr wrap="square" rtlCol="0">
            <a:spAutoFit/>
          </a:bodyPr>
          <a:lstStyle/>
          <a:p>
            <a:pPr algn="just"/>
            <a:r>
              <a:rPr lang="de-DE" sz="1400" dirty="0" smtClean="0">
                <a:solidFill>
                  <a:schemeClr val="bg1"/>
                </a:solidFill>
              </a:rPr>
              <a:t>E-Mail: sekretariat@adam-mueller-schule.de       Tel.: 06372 1460</a:t>
            </a:r>
            <a:endParaRPr lang="de-DE" sz="1400" dirty="0">
              <a:solidFill>
                <a:schemeClr val="bg1"/>
              </a:solidFill>
            </a:endParaRPr>
          </a:p>
        </p:txBody>
      </p:sp>
      <p:pic>
        <p:nvPicPr>
          <p:cNvPr id="7" name="Picture 2" descr="http://www.adam-mueller-realschule-plus.de/wp-content/uploads/2014/12/tb_wahlpflichtbereich.png"/>
          <p:cNvPicPr>
            <a:picLocks noChangeAspect="1" noChangeArrowheads="1"/>
          </p:cNvPicPr>
          <p:nvPr/>
        </p:nvPicPr>
        <p:blipFill>
          <a:blip r:embed="rId2" cstate="print"/>
          <a:srcRect/>
          <a:stretch>
            <a:fillRect/>
          </a:stretch>
        </p:blipFill>
        <p:spPr bwMode="auto">
          <a:xfrm>
            <a:off x="-6819" y="2579420"/>
            <a:ext cx="9187331" cy="3081828"/>
          </a:xfrm>
          <a:prstGeom prst="rect">
            <a:avLst/>
          </a:prstGeom>
          <a:noFill/>
        </p:spPr>
      </p:pic>
      <p:sp>
        <p:nvSpPr>
          <p:cNvPr id="11" name="Textfeld 10"/>
          <p:cNvSpPr txBox="1"/>
          <p:nvPr/>
        </p:nvSpPr>
        <p:spPr>
          <a:xfrm>
            <a:off x="107504" y="1124744"/>
            <a:ext cx="4248472" cy="430887"/>
          </a:xfrm>
          <a:prstGeom prst="rect">
            <a:avLst/>
          </a:prstGeom>
          <a:noFill/>
        </p:spPr>
        <p:txBody>
          <a:bodyPr wrap="square" rtlCol="0">
            <a:spAutoFit/>
          </a:bodyPr>
          <a:lstStyle/>
          <a:p>
            <a:r>
              <a:rPr lang="de-DE" sz="2200" b="1" dirty="0" smtClean="0"/>
              <a:t>Berufs- und Studienvorbereitung</a:t>
            </a:r>
            <a:endParaRPr lang="de-DE" sz="22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1341</Words>
  <Application>Microsoft Office PowerPoint</Application>
  <PresentationFormat>Bildschirmpräsentation (4:3)</PresentationFormat>
  <Paragraphs>301</Paragraphs>
  <Slides>26</Slides>
  <Notes>0</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Sebastian Unverricht</dc:creator>
  <cp:lastModifiedBy>admin</cp:lastModifiedBy>
  <cp:revision>79</cp:revision>
  <dcterms:created xsi:type="dcterms:W3CDTF">2016-12-02T15:24:37Z</dcterms:created>
  <dcterms:modified xsi:type="dcterms:W3CDTF">2016-12-05T10:11:51Z</dcterms:modified>
</cp:coreProperties>
</file>